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handoutMasterIdLst>
    <p:handoutMasterId r:id="rId12"/>
  </p:handoutMasterIdLst>
  <p:sldIdLst>
    <p:sldId id="262" r:id="rId2"/>
    <p:sldId id="256" r:id="rId3"/>
    <p:sldId id="257" r:id="rId4"/>
    <p:sldId id="259" r:id="rId5"/>
    <p:sldId id="260" r:id="rId6"/>
    <p:sldId id="265" r:id="rId7"/>
    <p:sldId id="263" r:id="rId8"/>
    <p:sldId id="264" r:id="rId9"/>
    <p:sldId id="266" r:id="rId10"/>
  </p:sldIdLst>
  <p:sldSz cx="9720263" cy="6858000"/>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06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63" d="100"/>
          <a:sy n="63" d="100"/>
        </p:scale>
        <p:origin x="1264" y="52"/>
      </p:cViewPr>
      <p:guideLst>
        <p:guide orient="horz" pos="2160"/>
        <p:guide pos="306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882E02C-212D-CA48-B094-97025C66E8C1}" type="datetimeFigureOut">
              <a:rPr lang="de-DE" smtClean="0"/>
              <a:pPr/>
              <a:t>12.11.2020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3F3E91-EAB4-D345-886B-698C11793D9C}" type="slidenum">
              <a:rPr lang="de-DE" smtClean="0"/>
              <a:pPr/>
              <a:t>‹Nr.›</a:t>
            </a:fld>
            <a:endParaRPr lang="de-DE"/>
          </a:p>
        </p:txBody>
      </p:sp>
    </p:spTree>
    <p:extLst>
      <p:ext uri="{BB962C8B-B14F-4D97-AF65-F5344CB8AC3E}">
        <p14:creationId xmlns:p14="http://schemas.microsoft.com/office/powerpoint/2010/main" val="3700371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812B87-45AE-A44A-8310-0BE0CDF866E3}" type="datetimeFigureOut">
              <a:rPr lang="de-DE" smtClean="0"/>
              <a:pPr/>
              <a:t>12.11.2020</a:t>
            </a:fld>
            <a:endParaRPr lang="de-DE"/>
          </a:p>
        </p:txBody>
      </p:sp>
      <p:sp>
        <p:nvSpPr>
          <p:cNvPr id="4" name="Folienbildplatzhalter 3"/>
          <p:cNvSpPr>
            <a:spLocks noGrp="1" noRot="1" noChangeAspect="1"/>
          </p:cNvSpPr>
          <p:nvPr>
            <p:ph type="sldImg" idx="2"/>
          </p:nvPr>
        </p:nvSpPr>
        <p:spPr>
          <a:xfrm>
            <a:off x="998538" y="685800"/>
            <a:ext cx="48609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0CF2439-3523-014C-885D-C938F2266E82}" type="slidenum">
              <a:rPr lang="de-DE" smtClean="0"/>
              <a:pPr/>
              <a:t>‹Nr.›</a:t>
            </a:fld>
            <a:endParaRPr lang="de-DE"/>
          </a:p>
        </p:txBody>
      </p:sp>
    </p:spTree>
    <p:extLst>
      <p:ext uri="{BB962C8B-B14F-4D97-AF65-F5344CB8AC3E}">
        <p14:creationId xmlns:p14="http://schemas.microsoft.com/office/powerpoint/2010/main" val="22774128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8538" y="685800"/>
            <a:ext cx="4860925"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0CF2439-3523-014C-885D-C938F2266E82}" type="slidenum">
              <a:rPr lang="de-DE" smtClean="0"/>
              <a:pPr/>
              <a:t>3</a:t>
            </a:fld>
            <a:endParaRPr lang="de-DE"/>
          </a:p>
        </p:txBody>
      </p:sp>
    </p:spTree>
    <p:extLst>
      <p:ext uri="{BB962C8B-B14F-4D97-AF65-F5344CB8AC3E}">
        <p14:creationId xmlns:p14="http://schemas.microsoft.com/office/powerpoint/2010/main" val="4584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8538" y="685800"/>
            <a:ext cx="4860925"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0CF2439-3523-014C-885D-C938F2266E82}" type="slidenum">
              <a:rPr lang="de-DE" smtClean="0"/>
              <a:pPr/>
              <a:t>4</a:t>
            </a:fld>
            <a:endParaRPr lang="de-DE"/>
          </a:p>
        </p:txBody>
      </p:sp>
    </p:spTree>
    <p:extLst>
      <p:ext uri="{BB962C8B-B14F-4D97-AF65-F5344CB8AC3E}">
        <p14:creationId xmlns:p14="http://schemas.microsoft.com/office/powerpoint/2010/main" val="458449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8538" y="685800"/>
            <a:ext cx="4860925" cy="3429000"/>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0CF2439-3523-014C-885D-C938F2266E82}" type="slidenum">
              <a:rPr lang="de-DE" smtClean="0"/>
              <a:pPr/>
              <a:t>5</a:t>
            </a:fld>
            <a:endParaRPr lang="de-DE"/>
          </a:p>
        </p:txBody>
      </p:sp>
    </p:spTree>
    <p:extLst>
      <p:ext uri="{BB962C8B-B14F-4D97-AF65-F5344CB8AC3E}">
        <p14:creationId xmlns:p14="http://schemas.microsoft.com/office/powerpoint/2010/main" val="458449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729020" y="2130427"/>
            <a:ext cx="8262224" cy="1470025"/>
          </a:xfrm>
        </p:spPr>
        <p:txBody>
          <a:bodyPr/>
          <a:lstStyle/>
          <a:p>
            <a:r>
              <a:rPr lang="de-DE"/>
              <a:t>Mastertitelformat bearbeiten</a:t>
            </a:r>
          </a:p>
        </p:txBody>
      </p:sp>
      <p:sp>
        <p:nvSpPr>
          <p:cNvPr id="3" name="Untertitel 2"/>
          <p:cNvSpPr>
            <a:spLocks noGrp="1"/>
          </p:cNvSpPr>
          <p:nvPr>
            <p:ph type="subTitle" idx="1"/>
          </p:nvPr>
        </p:nvSpPr>
        <p:spPr>
          <a:xfrm>
            <a:off x="1458040" y="3886200"/>
            <a:ext cx="6804184"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Master-Untertitelformat bearbeiten</a:t>
            </a:r>
          </a:p>
        </p:txBody>
      </p:sp>
      <p:sp>
        <p:nvSpPr>
          <p:cNvPr id="4" name="Datumsplatzhalter 3"/>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817003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3431248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047191" y="274640"/>
            <a:ext cx="2187059" cy="5851525"/>
          </a:xfrm>
        </p:spPr>
        <p:txBody>
          <a:bodyPr vert="eaVert"/>
          <a:lstStyle/>
          <a:p>
            <a:r>
              <a:rPr lang="de-DE"/>
              <a:t>Mastertitelformat bearbeiten</a:t>
            </a:r>
          </a:p>
        </p:txBody>
      </p:sp>
      <p:sp>
        <p:nvSpPr>
          <p:cNvPr id="3" name="Vertikaler Textplatzhalter 2"/>
          <p:cNvSpPr>
            <a:spLocks noGrp="1"/>
          </p:cNvSpPr>
          <p:nvPr>
            <p:ph type="body" orient="vert" idx="1"/>
          </p:nvPr>
        </p:nvSpPr>
        <p:spPr>
          <a:xfrm>
            <a:off x="486013" y="274640"/>
            <a:ext cx="6399173"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220167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257578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67834" y="4406902"/>
            <a:ext cx="8262224" cy="1362075"/>
          </a:xfrm>
        </p:spPr>
        <p:txBody>
          <a:bodyPr anchor="t"/>
          <a:lstStyle>
            <a:lvl1pPr algn="l">
              <a:defRPr sz="4000" b="1" cap="all"/>
            </a:lvl1pPr>
          </a:lstStyle>
          <a:p>
            <a:r>
              <a:rPr lang="de-DE"/>
              <a:t>Mastertitelformat bearbeiten</a:t>
            </a:r>
          </a:p>
        </p:txBody>
      </p:sp>
      <p:sp>
        <p:nvSpPr>
          <p:cNvPr id="3" name="Textplatzhalter 2"/>
          <p:cNvSpPr>
            <a:spLocks noGrp="1"/>
          </p:cNvSpPr>
          <p:nvPr>
            <p:ph type="body" idx="1"/>
          </p:nvPr>
        </p:nvSpPr>
        <p:spPr>
          <a:xfrm>
            <a:off x="767834" y="2906713"/>
            <a:ext cx="8262224"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2323422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486013" y="1600202"/>
            <a:ext cx="42931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941134" y="1600202"/>
            <a:ext cx="429311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341840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p>
        </p:txBody>
      </p:sp>
      <p:sp>
        <p:nvSpPr>
          <p:cNvPr id="3" name="Textplatzhalter 2"/>
          <p:cNvSpPr>
            <a:spLocks noGrp="1"/>
          </p:cNvSpPr>
          <p:nvPr>
            <p:ph type="body" idx="1"/>
          </p:nvPr>
        </p:nvSpPr>
        <p:spPr>
          <a:xfrm>
            <a:off x="486013" y="1535113"/>
            <a:ext cx="429480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86013" y="2174875"/>
            <a:ext cx="429480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937759" y="1535113"/>
            <a:ext cx="429649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937759" y="2174875"/>
            <a:ext cx="429649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2797071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4102681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3041500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86013" y="273050"/>
            <a:ext cx="3197900" cy="1162050"/>
          </a:xfrm>
        </p:spPr>
        <p:txBody>
          <a:bodyPr anchor="b"/>
          <a:lstStyle>
            <a:lvl1pPr algn="l">
              <a:defRPr sz="2000" b="1"/>
            </a:lvl1pPr>
          </a:lstStyle>
          <a:p>
            <a:r>
              <a:rPr lang="de-DE"/>
              <a:t>Mastertitelformat bearbeiten</a:t>
            </a:r>
          </a:p>
        </p:txBody>
      </p:sp>
      <p:sp>
        <p:nvSpPr>
          <p:cNvPr id="3" name="Inhaltsplatzhalter 2"/>
          <p:cNvSpPr>
            <a:spLocks noGrp="1"/>
          </p:cNvSpPr>
          <p:nvPr>
            <p:ph idx="1"/>
          </p:nvPr>
        </p:nvSpPr>
        <p:spPr>
          <a:xfrm>
            <a:off x="3800353" y="273052"/>
            <a:ext cx="543389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86013" y="1435102"/>
            <a:ext cx="31979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47895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905239" y="4800600"/>
            <a:ext cx="5832158" cy="566738"/>
          </a:xfrm>
        </p:spPr>
        <p:txBody>
          <a:bodyPr anchor="b"/>
          <a:lstStyle>
            <a:lvl1pPr algn="l">
              <a:defRPr sz="2000" b="1"/>
            </a:lvl1pPr>
          </a:lstStyle>
          <a:p>
            <a:r>
              <a:rPr lang="de-DE"/>
              <a:t>Mastertitelformat bearbeiten</a:t>
            </a:r>
          </a:p>
        </p:txBody>
      </p:sp>
      <p:sp>
        <p:nvSpPr>
          <p:cNvPr id="3" name="Bildplatzhalter 2"/>
          <p:cNvSpPr>
            <a:spLocks noGrp="1"/>
          </p:cNvSpPr>
          <p:nvPr>
            <p:ph type="pic" idx="1"/>
          </p:nvPr>
        </p:nvSpPr>
        <p:spPr>
          <a:xfrm>
            <a:off x="1905239" y="612775"/>
            <a:ext cx="583215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905239" y="5367338"/>
            <a:ext cx="583215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A02DA230-47A3-8746-A9A6-D199B1700861}" type="datetimeFigureOut">
              <a:rPr lang="de-DE" smtClean="0"/>
              <a:pPr/>
              <a:t>12.11.2020</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0BD9A55-0C52-0C43-B11C-2E6E32E1A9E8}" type="slidenum">
              <a:rPr lang="de-DE" smtClean="0"/>
              <a:pPr/>
              <a:t>‹Nr.›</a:t>
            </a:fld>
            <a:endParaRPr lang="de-DE"/>
          </a:p>
        </p:txBody>
      </p:sp>
    </p:spTree>
    <p:extLst>
      <p:ext uri="{BB962C8B-B14F-4D97-AF65-F5344CB8AC3E}">
        <p14:creationId xmlns:p14="http://schemas.microsoft.com/office/powerpoint/2010/main" val="34159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86013" y="274638"/>
            <a:ext cx="8748237" cy="1143000"/>
          </a:xfrm>
          <a:prstGeom prst="rect">
            <a:avLst/>
          </a:prstGeom>
        </p:spPr>
        <p:txBody>
          <a:bodyPr vert="horz" lIns="91440" tIns="45720" rIns="91440" bIns="45720" rtlCol="0" anchor="ctr">
            <a:normAutofit/>
          </a:bodyPr>
          <a:lstStyle/>
          <a:p>
            <a:r>
              <a:rPr lang="de-DE"/>
              <a:t>Mastertitelformat bearbeiten</a:t>
            </a:r>
          </a:p>
        </p:txBody>
      </p:sp>
      <p:sp>
        <p:nvSpPr>
          <p:cNvPr id="3" name="Textplatzhalter 2"/>
          <p:cNvSpPr>
            <a:spLocks noGrp="1"/>
          </p:cNvSpPr>
          <p:nvPr>
            <p:ph type="body" idx="1"/>
          </p:nvPr>
        </p:nvSpPr>
        <p:spPr>
          <a:xfrm>
            <a:off x="486013" y="1600202"/>
            <a:ext cx="8748237" cy="452596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86013" y="6356352"/>
            <a:ext cx="2268061"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DA230-47A3-8746-A9A6-D199B1700861}" type="datetimeFigureOut">
              <a:rPr lang="de-DE" smtClean="0"/>
              <a:pPr/>
              <a:t>12.11.2020</a:t>
            </a:fld>
            <a:endParaRPr lang="de-DE"/>
          </a:p>
        </p:txBody>
      </p:sp>
      <p:sp>
        <p:nvSpPr>
          <p:cNvPr id="5" name="Fußzeilenplatzhalter 4"/>
          <p:cNvSpPr>
            <a:spLocks noGrp="1"/>
          </p:cNvSpPr>
          <p:nvPr>
            <p:ph type="ftr" sz="quarter" idx="3"/>
          </p:nvPr>
        </p:nvSpPr>
        <p:spPr>
          <a:xfrm>
            <a:off x="3321090" y="6356352"/>
            <a:ext cx="307808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966189" y="6356352"/>
            <a:ext cx="22680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BD9A55-0C52-0C43-B11C-2E6E32E1A9E8}" type="slidenum">
              <a:rPr lang="de-DE" smtClean="0"/>
              <a:pPr/>
              <a:t>‹Nr.›</a:t>
            </a:fld>
            <a:endParaRPr lang="de-DE"/>
          </a:p>
        </p:txBody>
      </p:sp>
    </p:spTree>
    <p:extLst>
      <p:ext uri="{BB962C8B-B14F-4D97-AF65-F5344CB8AC3E}">
        <p14:creationId xmlns:p14="http://schemas.microsoft.com/office/powerpoint/2010/main" val="417513152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ndex-hlglogo"/>
          <p:cNvPicPr>
            <a:picLocks noChangeAspect="1" noChangeArrowheads="1"/>
          </p:cNvPicPr>
          <p:nvPr/>
        </p:nvPicPr>
        <p:blipFill>
          <a:blip r:embed="rId2" cstate="print"/>
          <a:srcRect/>
          <a:stretch>
            <a:fillRect/>
          </a:stretch>
        </p:blipFill>
        <p:spPr bwMode="auto">
          <a:xfrm>
            <a:off x="3960931" y="38584"/>
            <a:ext cx="881203" cy="560682"/>
          </a:xfrm>
          <a:prstGeom prst="rect">
            <a:avLst/>
          </a:prstGeom>
          <a:solidFill>
            <a:schemeClr val="tx1">
              <a:alpha val="60000"/>
            </a:schemeClr>
          </a:solidFill>
        </p:spPr>
      </p:pic>
      <p:pic>
        <p:nvPicPr>
          <p:cNvPr id="5" name="Picture 4" descr="index-hlglogo"/>
          <p:cNvPicPr>
            <a:picLocks noChangeAspect="1" noChangeArrowheads="1"/>
          </p:cNvPicPr>
          <p:nvPr/>
        </p:nvPicPr>
        <p:blipFill>
          <a:blip r:embed="rId2" cstate="print"/>
          <a:srcRect/>
          <a:stretch>
            <a:fillRect/>
          </a:stretch>
        </p:blipFill>
        <p:spPr bwMode="auto">
          <a:xfrm>
            <a:off x="8817201" y="26385"/>
            <a:ext cx="900378" cy="572883"/>
          </a:xfrm>
          <a:prstGeom prst="rect">
            <a:avLst/>
          </a:prstGeom>
          <a:solidFill>
            <a:schemeClr val="tx1">
              <a:alpha val="60000"/>
            </a:schemeClr>
          </a:solidFill>
        </p:spPr>
      </p:pic>
      <p:sp>
        <p:nvSpPr>
          <p:cNvPr id="7" name="Untertitel 2"/>
          <p:cNvSpPr txBox="1">
            <a:spLocks/>
          </p:cNvSpPr>
          <p:nvPr/>
        </p:nvSpPr>
        <p:spPr>
          <a:xfrm>
            <a:off x="5044413" y="545334"/>
            <a:ext cx="4234884" cy="543266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e-DE" sz="1600" b="1" dirty="0"/>
              <a:t>Liebe zukünftige Helenen,</a:t>
            </a:r>
          </a:p>
          <a:p>
            <a:pPr marL="0" indent="0">
              <a:buNone/>
            </a:pPr>
            <a:r>
              <a:rPr lang="de-DE" sz="1600" dirty="0"/>
              <a:t>mit diesem Flyer möchten wir von der Fachschaft Latein des Helene-Lange Gymnasiums euch gerne einige Hinweise und Informationen zum Fach Latein geben. Verschiedene Aspekte findet ihr in bewusst kurz gehaltener Weise auf jeder Seite. Wir möchten euch zeigen, was zeitgemäßen und modernen Lateinunterricht ausmacht und hoffen, die Informationen helfen euch bei eurer Entscheidung. Vorweg ein kleiner Tipp für die Entscheidungsfindung: Lasst euch Zeit...</a:t>
            </a:r>
          </a:p>
          <a:p>
            <a:pPr marL="0" indent="0" algn="just">
              <a:buNone/>
            </a:pPr>
            <a:r>
              <a:rPr lang="de-DE" sz="1600" dirty="0"/>
              <a:t>...Rom ist schließlich auch nicht an einem Tag erbaut worden!</a:t>
            </a:r>
          </a:p>
        </p:txBody>
      </p:sp>
      <p:sp>
        <p:nvSpPr>
          <p:cNvPr id="8" name="Rechteck 7"/>
          <p:cNvSpPr/>
          <p:nvPr/>
        </p:nvSpPr>
        <p:spPr>
          <a:xfrm>
            <a:off x="1" y="3091491"/>
            <a:ext cx="4842132" cy="651750"/>
          </a:xfrm>
          <a:prstGeom prst="rect">
            <a:avLst/>
          </a:prstGeom>
          <a:solidFill>
            <a:schemeClr val="accent3">
              <a:lumMod val="75000"/>
              <a:alpha val="86000"/>
            </a:schemeClr>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4800" dirty="0"/>
              <a:t>Latein am HLG</a:t>
            </a:r>
          </a:p>
        </p:txBody>
      </p:sp>
      <p:sp>
        <p:nvSpPr>
          <p:cNvPr id="10" name="Textfeld 9"/>
          <p:cNvSpPr txBox="1"/>
          <p:nvPr/>
        </p:nvSpPr>
        <p:spPr>
          <a:xfrm>
            <a:off x="270506" y="4451529"/>
            <a:ext cx="4306763" cy="1015663"/>
          </a:xfrm>
          <a:prstGeom prst="rect">
            <a:avLst/>
          </a:prstGeom>
          <a:noFill/>
        </p:spPr>
        <p:txBody>
          <a:bodyPr wrap="none" rtlCol="0">
            <a:spAutoFit/>
          </a:bodyPr>
          <a:lstStyle/>
          <a:p>
            <a:pPr algn="ctr"/>
            <a:r>
              <a:rPr lang="de-DE" sz="2000" dirty="0"/>
              <a:t>Informationen zum Fach Latein</a:t>
            </a:r>
          </a:p>
          <a:p>
            <a:pPr algn="ctr"/>
            <a:r>
              <a:rPr lang="de-DE" sz="2000" dirty="0"/>
              <a:t>für die Wahl der zweiten Fremdsprache</a:t>
            </a:r>
          </a:p>
          <a:p>
            <a:pPr algn="ctr"/>
            <a:r>
              <a:rPr lang="de-DE" sz="2000" dirty="0"/>
              <a:t>ab Klasse 7</a:t>
            </a:r>
          </a:p>
        </p:txBody>
      </p:sp>
      <p:cxnSp>
        <p:nvCxnSpPr>
          <p:cNvPr id="6" name="Gerade Verbindung 5"/>
          <p:cNvCxnSpPr/>
          <p:nvPr/>
        </p:nvCxnSpPr>
        <p:spPr>
          <a:xfrm>
            <a:off x="4842132" y="0"/>
            <a:ext cx="0" cy="685800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5553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index-hlglogo"/>
          <p:cNvPicPr>
            <a:picLocks noChangeAspect="1" noChangeArrowheads="1"/>
          </p:cNvPicPr>
          <p:nvPr/>
        </p:nvPicPr>
        <p:blipFill>
          <a:blip r:embed="rId2" cstate="print"/>
          <a:srcRect/>
          <a:stretch>
            <a:fillRect/>
          </a:stretch>
        </p:blipFill>
        <p:spPr bwMode="auto">
          <a:xfrm>
            <a:off x="3960931" y="38584"/>
            <a:ext cx="881203" cy="560682"/>
          </a:xfrm>
          <a:prstGeom prst="rect">
            <a:avLst/>
          </a:prstGeom>
          <a:solidFill>
            <a:schemeClr val="tx1">
              <a:alpha val="60000"/>
            </a:schemeClr>
          </a:solidFill>
        </p:spPr>
      </p:pic>
      <p:pic>
        <p:nvPicPr>
          <p:cNvPr id="4" name="Bild 3" descr="gallisches-dor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380" y="1084840"/>
            <a:ext cx="1600337" cy="1505462"/>
          </a:xfrm>
          <a:prstGeom prst="rect">
            <a:avLst/>
          </a:prstGeom>
        </p:spPr>
      </p:pic>
      <p:sp>
        <p:nvSpPr>
          <p:cNvPr id="2" name="Titel 1"/>
          <p:cNvSpPr>
            <a:spLocks noGrp="1"/>
          </p:cNvSpPr>
          <p:nvPr>
            <p:ph type="ctrTitle"/>
          </p:nvPr>
        </p:nvSpPr>
        <p:spPr>
          <a:xfrm>
            <a:off x="459012" y="242966"/>
            <a:ext cx="8262224" cy="578907"/>
          </a:xfrm>
        </p:spPr>
        <p:txBody>
          <a:bodyPr>
            <a:normAutofit fontScale="90000"/>
          </a:bodyPr>
          <a:lstStyle/>
          <a:p>
            <a:pPr algn="l"/>
            <a:r>
              <a:rPr lang="de-DE" sz="3600" dirty="0"/>
              <a:t>Latein am HLG –</a:t>
            </a:r>
            <a:br>
              <a:rPr lang="de-DE" sz="3600" dirty="0"/>
            </a:br>
            <a:r>
              <a:rPr lang="de-DE" sz="3600" dirty="0"/>
              <a:t>eine bewährte Wahl</a:t>
            </a:r>
          </a:p>
        </p:txBody>
      </p:sp>
      <p:sp>
        <p:nvSpPr>
          <p:cNvPr id="3" name="Untertitel 2"/>
          <p:cNvSpPr>
            <a:spLocks noGrp="1"/>
          </p:cNvSpPr>
          <p:nvPr>
            <p:ph type="subTitle" idx="1"/>
          </p:nvPr>
        </p:nvSpPr>
        <p:spPr>
          <a:xfrm>
            <a:off x="355240" y="979840"/>
            <a:ext cx="4234884" cy="5432660"/>
          </a:xfrm>
        </p:spPr>
        <p:txBody>
          <a:bodyPr>
            <a:noAutofit/>
          </a:bodyPr>
          <a:lstStyle/>
          <a:p>
            <a:pPr algn="l"/>
            <a:r>
              <a:rPr lang="de-DE" sz="1400" b="1" u="sng" dirty="0">
                <a:solidFill>
                  <a:schemeClr val="tx1"/>
                </a:solidFill>
              </a:rPr>
              <a:t>Latein ist tot...und das ist auch gut so!</a:t>
            </a:r>
          </a:p>
          <a:p>
            <a:pPr algn="just"/>
            <a:r>
              <a:rPr lang="de-DE" sz="1400" dirty="0">
                <a:solidFill>
                  <a:schemeClr val="tx1"/>
                </a:solidFill>
              </a:rPr>
              <a:t>„Latein ist doch eine tote Sprache! Was kann man denn damit noch anfangen?“ </a:t>
            </a:r>
            <a:r>
              <a:rPr lang="de-DE" sz="1400" dirty="0">
                <a:solidFill>
                  <a:schemeClr val="tx1"/>
                </a:solidFill>
                <a:sym typeface="Wingdings"/>
              </a:rPr>
              <a:t>Richtig, Latein ist tot...und das ist gut so, denn eine lebendige Sprache ist immer im Wandel. Latein bildet daher ein abgeschlossenes „konserviertes“ Sprachsystem, das sich wunderbar eignet, Sprache in seiner Form und Funktion zu betrachten. Die zentralen Fragen sind: Was ist Sprache? Was kann Sprache? Wie funktioniert Sprache? Welche Bedeutung hat Grammatik für eine Sprache und vor allem: </a:t>
            </a:r>
          </a:p>
          <a:p>
            <a:pPr algn="just"/>
            <a:r>
              <a:rPr lang="de-DE" sz="1400" dirty="0">
                <a:solidFill>
                  <a:schemeClr val="tx1"/>
                </a:solidFill>
                <a:sym typeface="Wingdings"/>
              </a:rPr>
              <a:t>Wieso soll ich Wert </a:t>
            </a:r>
          </a:p>
          <a:p>
            <a:pPr algn="just"/>
            <a:r>
              <a:rPr lang="de-DE" sz="1400" dirty="0">
                <a:solidFill>
                  <a:schemeClr val="tx1"/>
                </a:solidFill>
                <a:sym typeface="Wingdings"/>
              </a:rPr>
              <a:t>auf einen guten und </a:t>
            </a:r>
          </a:p>
          <a:p>
            <a:pPr algn="just"/>
            <a:r>
              <a:rPr lang="de-DE" sz="1400" dirty="0">
                <a:solidFill>
                  <a:schemeClr val="tx1"/>
                </a:solidFill>
                <a:sym typeface="Wingdings"/>
              </a:rPr>
              <a:t>korrekten Sprach-  </a:t>
            </a:r>
          </a:p>
          <a:p>
            <a:pPr algn="just"/>
            <a:r>
              <a:rPr lang="de-DE" sz="1400" dirty="0">
                <a:solidFill>
                  <a:schemeClr val="tx1"/>
                </a:solidFill>
                <a:sym typeface="Wingdings"/>
              </a:rPr>
              <a:t>bzw. Grammatik-</a:t>
            </a:r>
          </a:p>
          <a:p>
            <a:pPr algn="just"/>
            <a:r>
              <a:rPr lang="de-DE" sz="1400" dirty="0">
                <a:solidFill>
                  <a:schemeClr val="tx1"/>
                </a:solidFill>
                <a:sym typeface="Wingdings"/>
              </a:rPr>
              <a:t>gebrauch legen? </a:t>
            </a:r>
          </a:p>
          <a:p>
            <a:pPr algn="just"/>
            <a:r>
              <a:rPr lang="de-DE" sz="1400" b="1" dirty="0">
                <a:solidFill>
                  <a:schemeClr val="tx1"/>
                </a:solidFill>
                <a:sym typeface="Wingdings"/>
              </a:rPr>
              <a:t>Wer den </a:t>
            </a:r>
            <a:r>
              <a:rPr lang="de-DE" sz="1400" b="1" dirty="0" err="1">
                <a:solidFill>
                  <a:schemeClr val="tx1"/>
                </a:solidFill>
                <a:sym typeface="Wingdings"/>
              </a:rPr>
              <a:t>Untersch</a:t>
            </a:r>
            <a:r>
              <a:rPr lang="de-DE" sz="1400" b="1" dirty="0">
                <a:solidFill>
                  <a:schemeClr val="tx1"/>
                </a:solidFill>
                <a:sym typeface="Wingdings"/>
              </a:rPr>
              <a:t>-</a:t>
            </a:r>
          </a:p>
          <a:p>
            <a:pPr algn="just"/>
            <a:r>
              <a:rPr lang="de-DE" sz="1400" b="1" dirty="0" err="1">
                <a:solidFill>
                  <a:schemeClr val="tx1"/>
                </a:solidFill>
                <a:sym typeface="Wingdings"/>
              </a:rPr>
              <a:t>ied</a:t>
            </a:r>
            <a:r>
              <a:rPr lang="de-DE" sz="1400" b="1" dirty="0">
                <a:solidFill>
                  <a:schemeClr val="tx1"/>
                </a:solidFill>
                <a:sym typeface="Wingdings"/>
              </a:rPr>
              <a:t> zwischen einer</a:t>
            </a:r>
          </a:p>
          <a:p>
            <a:pPr algn="just"/>
            <a:r>
              <a:rPr lang="de-DE" sz="1400" b="1" dirty="0">
                <a:solidFill>
                  <a:schemeClr val="tx1"/>
                </a:solidFill>
                <a:sym typeface="Wingdings"/>
              </a:rPr>
              <a:t>toten und einer </a:t>
            </a:r>
          </a:p>
          <a:p>
            <a:pPr algn="just"/>
            <a:r>
              <a:rPr lang="de-DE" sz="1400" b="1" dirty="0">
                <a:solidFill>
                  <a:schemeClr val="tx1"/>
                </a:solidFill>
                <a:sym typeface="Wingdings"/>
              </a:rPr>
              <a:t>lebendigen Sprache </a:t>
            </a:r>
          </a:p>
          <a:p>
            <a:pPr algn="just"/>
            <a:r>
              <a:rPr lang="de-DE" sz="1400" b="1" dirty="0">
                <a:solidFill>
                  <a:schemeClr val="tx1"/>
                </a:solidFill>
                <a:sym typeface="Wingdings"/>
              </a:rPr>
              <a:t>kennt, kann sich </a:t>
            </a:r>
          </a:p>
          <a:p>
            <a:pPr algn="just"/>
            <a:r>
              <a:rPr lang="de-DE" sz="1400" b="1" dirty="0">
                <a:solidFill>
                  <a:schemeClr val="tx1"/>
                </a:solidFill>
                <a:sym typeface="Wingdings"/>
              </a:rPr>
              <a:t>mit beidem besser </a:t>
            </a:r>
          </a:p>
          <a:p>
            <a:pPr algn="just"/>
            <a:r>
              <a:rPr lang="de-DE" sz="1400" b="1" dirty="0">
                <a:solidFill>
                  <a:schemeClr val="tx1"/>
                </a:solidFill>
                <a:sym typeface="Wingdings"/>
              </a:rPr>
              <a:t>vertraut machen. </a:t>
            </a:r>
            <a:endParaRPr lang="de-DE" sz="1400" b="1" dirty="0">
              <a:solidFill>
                <a:schemeClr val="tx1"/>
              </a:solidFill>
            </a:endParaRPr>
          </a:p>
        </p:txBody>
      </p:sp>
      <p:sp>
        <p:nvSpPr>
          <p:cNvPr id="5" name="Untertitel 2"/>
          <p:cNvSpPr txBox="1">
            <a:spLocks/>
          </p:cNvSpPr>
          <p:nvPr/>
        </p:nvSpPr>
        <p:spPr>
          <a:xfrm>
            <a:off x="4842133" y="984350"/>
            <a:ext cx="4005107" cy="4470400"/>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20000"/>
              </a:lnSpc>
            </a:pPr>
            <a:r>
              <a:rPr lang="de-DE" sz="1900" b="1" u="sng" dirty="0">
                <a:solidFill>
                  <a:schemeClr val="tx1"/>
                </a:solidFill>
              </a:rPr>
              <a:t>Latein lebt! Es lebe Latein!</a:t>
            </a:r>
          </a:p>
          <a:p>
            <a:pPr algn="just">
              <a:lnSpc>
                <a:spcPct val="120000"/>
              </a:lnSpc>
            </a:pPr>
            <a:r>
              <a:rPr lang="de-DE" sz="1800" dirty="0">
                <a:solidFill>
                  <a:schemeClr val="tx1"/>
                </a:solidFill>
              </a:rPr>
              <a:t>Wir schreiben das Jahr </a:t>
            </a:r>
          </a:p>
          <a:p>
            <a:pPr algn="just">
              <a:lnSpc>
                <a:spcPct val="120000"/>
              </a:lnSpc>
            </a:pPr>
            <a:r>
              <a:rPr lang="de-DE" sz="1800" dirty="0">
                <a:solidFill>
                  <a:schemeClr val="tx1"/>
                </a:solidFill>
              </a:rPr>
              <a:t>50 v.Chr. Ihr kennt das </a:t>
            </a:r>
          </a:p>
          <a:p>
            <a:pPr algn="just">
              <a:lnSpc>
                <a:spcPct val="120000"/>
              </a:lnSpc>
            </a:pPr>
            <a:r>
              <a:rPr lang="de-DE" sz="1800" dirty="0">
                <a:solidFill>
                  <a:schemeClr val="tx1"/>
                </a:solidFill>
              </a:rPr>
              <a:t>kleine gallische Dorf, das </a:t>
            </a:r>
          </a:p>
          <a:p>
            <a:pPr algn="just">
              <a:lnSpc>
                <a:spcPct val="120000"/>
              </a:lnSpc>
            </a:pPr>
            <a:r>
              <a:rPr lang="de-DE" sz="1800" dirty="0">
                <a:solidFill>
                  <a:schemeClr val="tx1"/>
                </a:solidFill>
              </a:rPr>
              <a:t>nicht aufhört dem </a:t>
            </a:r>
            <a:r>
              <a:rPr lang="de-DE" sz="1800" dirty="0" err="1">
                <a:solidFill>
                  <a:schemeClr val="tx1"/>
                </a:solidFill>
              </a:rPr>
              <a:t>röm</a:t>
            </a:r>
            <a:r>
              <a:rPr lang="de-DE" sz="1800" dirty="0">
                <a:solidFill>
                  <a:schemeClr val="tx1"/>
                </a:solidFill>
              </a:rPr>
              <a:t>-</a:t>
            </a:r>
          </a:p>
          <a:p>
            <a:pPr algn="just">
              <a:lnSpc>
                <a:spcPct val="120000"/>
              </a:lnSpc>
            </a:pPr>
            <a:r>
              <a:rPr lang="de-DE" sz="1800" dirty="0" err="1">
                <a:solidFill>
                  <a:schemeClr val="tx1"/>
                </a:solidFill>
              </a:rPr>
              <a:t>ischen</a:t>
            </a:r>
            <a:r>
              <a:rPr lang="de-DE" sz="1800" dirty="0">
                <a:solidFill>
                  <a:schemeClr val="tx1"/>
                </a:solidFill>
              </a:rPr>
              <a:t> Eindringling Wider-</a:t>
            </a:r>
          </a:p>
          <a:p>
            <a:pPr algn="just">
              <a:lnSpc>
                <a:spcPct val="120000"/>
              </a:lnSpc>
            </a:pPr>
            <a:r>
              <a:rPr lang="de-DE" sz="1800" dirty="0">
                <a:solidFill>
                  <a:schemeClr val="tx1"/>
                </a:solidFill>
              </a:rPr>
              <a:t>stand zu leisten. Sie haben ihre eigenen Sitten, Bräuche und auch Sprache. Nur: Der Rest Europas nicht! Latein war die einigende Verwaltungssprache eines Europas, das weitestgehend unter römischer Herrschaft war. Die Folgen sind offensichtlich: Latein ist die Basissprache seiner romanischen Töchter Französisch, Italienisch, Spanisch, Portugiesisch, Rumänisch und zu Teilen auch Deutsch, Englisch u.v.m. </a:t>
            </a:r>
            <a:r>
              <a:rPr lang="de-DE" sz="1800" b="1" dirty="0">
                <a:solidFill>
                  <a:schemeClr val="tx1"/>
                </a:solidFill>
              </a:rPr>
              <a:t>Wer Mutter Latein versteht, hat es leichter ihre Töchter zu verstehen und zu erlernen. </a:t>
            </a:r>
          </a:p>
        </p:txBody>
      </p:sp>
      <p:pic>
        <p:nvPicPr>
          <p:cNvPr id="7" name="Bild 6" descr="karte_rom_im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5237" y="4851475"/>
            <a:ext cx="2280957" cy="1324989"/>
          </a:xfrm>
          <a:prstGeom prst="rect">
            <a:avLst/>
          </a:prstGeom>
        </p:spPr>
      </p:pic>
      <p:pic>
        <p:nvPicPr>
          <p:cNvPr id="8" name="Picture 6" descr="Sprachenbaum"/>
          <p:cNvPicPr>
            <a:picLocks noChangeAspect="1" noChangeArrowheads="1"/>
          </p:cNvPicPr>
          <p:nvPr/>
        </p:nvPicPr>
        <p:blipFill>
          <a:blip r:embed="rId5" cstate="print"/>
          <a:srcRect/>
          <a:stretch>
            <a:fillRect/>
          </a:stretch>
        </p:blipFill>
        <p:spPr bwMode="auto">
          <a:xfrm>
            <a:off x="2131442" y="3540285"/>
            <a:ext cx="2710691" cy="2608608"/>
          </a:xfrm>
          <a:prstGeom prst="rect">
            <a:avLst/>
          </a:prstGeom>
          <a:noFill/>
        </p:spPr>
      </p:pic>
      <p:pic>
        <p:nvPicPr>
          <p:cNvPr id="9" name="Picture 4" descr="index-hlglogo"/>
          <p:cNvPicPr>
            <a:picLocks noChangeAspect="1" noChangeArrowheads="1"/>
          </p:cNvPicPr>
          <p:nvPr/>
        </p:nvPicPr>
        <p:blipFill>
          <a:blip r:embed="rId2" cstate="print"/>
          <a:srcRect/>
          <a:stretch>
            <a:fillRect/>
          </a:stretch>
        </p:blipFill>
        <p:spPr bwMode="auto">
          <a:xfrm>
            <a:off x="8817201" y="26385"/>
            <a:ext cx="900378" cy="572883"/>
          </a:xfrm>
          <a:prstGeom prst="rect">
            <a:avLst/>
          </a:prstGeom>
          <a:solidFill>
            <a:schemeClr val="tx1">
              <a:alpha val="60000"/>
            </a:schemeClr>
          </a:solidFill>
        </p:spPr>
      </p:pic>
      <p:cxnSp>
        <p:nvCxnSpPr>
          <p:cNvPr id="12" name="Gerade Verbindung 11"/>
          <p:cNvCxnSpPr/>
          <p:nvPr/>
        </p:nvCxnSpPr>
        <p:spPr>
          <a:xfrm>
            <a:off x="4842132" y="0"/>
            <a:ext cx="0" cy="685800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12022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2"/>
          <p:cNvSpPr txBox="1">
            <a:spLocks/>
          </p:cNvSpPr>
          <p:nvPr/>
        </p:nvSpPr>
        <p:spPr>
          <a:xfrm>
            <a:off x="468014" y="457200"/>
            <a:ext cx="4005107" cy="4470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de-DE" sz="1800" dirty="0">
              <a:solidFill>
                <a:schemeClr val="tx1"/>
              </a:solidFill>
            </a:endParaRPr>
          </a:p>
        </p:txBody>
      </p:sp>
      <p:sp>
        <p:nvSpPr>
          <p:cNvPr id="6" name="Untertitel 2"/>
          <p:cNvSpPr txBox="1">
            <a:spLocks/>
          </p:cNvSpPr>
          <p:nvPr/>
        </p:nvSpPr>
        <p:spPr>
          <a:xfrm>
            <a:off x="4842133" y="1320800"/>
            <a:ext cx="4005107" cy="4470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de-DE" sz="1800" dirty="0">
              <a:solidFill>
                <a:schemeClr val="tx1"/>
              </a:solidFill>
            </a:endParaRPr>
          </a:p>
        </p:txBody>
      </p:sp>
      <p:sp>
        <p:nvSpPr>
          <p:cNvPr id="7" name="Untertitel 2"/>
          <p:cNvSpPr txBox="1">
            <a:spLocks/>
          </p:cNvSpPr>
          <p:nvPr/>
        </p:nvSpPr>
        <p:spPr>
          <a:xfrm>
            <a:off x="5004137" y="802154"/>
            <a:ext cx="4005107" cy="514144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de-DE" sz="1800" b="1" u="sng" dirty="0">
                <a:solidFill>
                  <a:schemeClr val="tx1"/>
                </a:solidFill>
              </a:rPr>
              <a:t>Latein lebt weiter...und war nie tot! oder: Totgesagte leben länger</a:t>
            </a:r>
          </a:p>
          <a:p>
            <a:pPr algn="just"/>
            <a:r>
              <a:rPr lang="de-DE" sz="1600" dirty="0">
                <a:solidFill>
                  <a:schemeClr val="tx1"/>
                </a:solidFill>
              </a:rPr>
              <a:t>Die Wiege unserer europäischen Kultur liegt in der Antike. Große griechische und römische Dichter und Denker haben sich mit zentralen politischen,</a:t>
            </a:r>
          </a:p>
          <a:p>
            <a:pPr algn="just"/>
            <a:r>
              <a:rPr lang="de-DE" sz="1600" dirty="0">
                <a:solidFill>
                  <a:schemeClr val="tx1"/>
                </a:solidFill>
              </a:rPr>
              <a:t>gesellschaftlichen oder</a:t>
            </a:r>
          </a:p>
          <a:p>
            <a:pPr algn="just"/>
            <a:r>
              <a:rPr lang="de-DE" sz="1600" dirty="0">
                <a:solidFill>
                  <a:schemeClr val="tx1"/>
                </a:solidFill>
              </a:rPr>
              <a:t>persönlichen Konzepten </a:t>
            </a:r>
          </a:p>
          <a:p>
            <a:pPr algn="just"/>
            <a:r>
              <a:rPr lang="de-DE" sz="1600" dirty="0">
                <a:solidFill>
                  <a:schemeClr val="tx1"/>
                </a:solidFill>
              </a:rPr>
              <a:t>beschäftigt, die unsere </a:t>
            </a:r>
          </a:p>
          <a:p>
            <a:pPr algn="just"/>
            <a:r>
              <a:rPr lang="de-DE" sz="1600" dirty="0">
                <a:solidFill>
                  <a:schemeClr val="tx1"/>
                </a:solidFill>
              </a:rPr>
              <a:t>europäische Identität bis </a:t>
            </a:r>
          </a:p>
          <a:p>
            <a:pPr algn="just"/>
            <a:r>
              <a:rPr lang="de-DE" sz="1600" dirty="0">
                <a:solidFill>
                  <a:schemeClr val="tx1"/>
                </a:solidFill>
              </a:rPr>
              <a:t>heute prägen. Die Aus-</a:t>
            </a:r>
          </a:p>
          <a:p>
            <a:pPr algn="just"/>
            <a:r>
              <a:rPr lang="de-DE" sz="1600" dirty="0" err="1">
                <a:solidFill>
                  <a:schemeClr val="tx1"/>
                </a:solidFill>
              </a:rPr>
              <a:t>einandersetzung</a:t>
            </a:r>
            <a:r>
              <a:rPr lang="de-DE" sz="1600" dirty="0">
                <a:solidFill>
                  <a:schemeClr val="tx1"/>
                </a:solidFill>
              </a:rPr>
              <a:t> mit </a:t>
            </a:r>
          </a:p>
          <a:p>
            <a:pPr algn="just"/>
            <a:r>
              <a:rPr lang="de-DE" sz="1600" dirty="0">
                <a:solidFill>
                  <a:schemeClr val="tx1"/>
                </a:solidFill>
              </a:rPr>
              <a:t>antikem Gedankengut bildet einen zentralen Bestandteil des Lateinunterrichts. </a:t>
            </a:r>
            <a:r>
              <a:rPr lang="de-DE" sz="1600" b="1" dirty="0">
                <a:solidFill>
                  <a:schemeClr val="tx1"/>
                </a:solidFill>
              </a:rPr>
              <a:t>Wer Wert auf europäische Werte legt, muss sie an der           			 Wurzel packen!</a:t>
            </a:r>
          </a:p>
        </p:txBody>
      </p:sp>
      <p:sp>
        <p:nvSpPr>
          <p:cNvPr id="8" name="Untertitel 2"/>
          <p:cNvSpPr txBox="1">
            <a:spLocks/>
          </p:cNvSpPr>
          <p:nvPr/>
        </p:nvSpPr>
        <p:spPr>
          <a:xfrm>
            <a:off x="288024" y="802156"/>
            <a:ext cx="4005107" cy="5726172"/>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de-DE" sz="1500" b="1" u="sng" dirty="0">
                <a:solidFill>
                  <a:schemeClr val="tx1"/>
                </a:solidFill>
              </a:rPr>
              <a:t>Latein ist tot! Oder etwa nicht?</a:t>
            </a:r>
          </a:p>
          <a:p>
            <a:pPr algn="just"/>
            <a:r>
              <a:rPr lang="de-DE" sz="1600" dirty="0">
                <a:solidFill>
                  <a:schemeClr val="tx1"/>
                </a:solidFill>
              </a:rPr>
              <a:t>Zugegeben: die lateinischen </a:t>
            </a:r>
            <a:r>
              <a:rPr lang="de-DE" sz="1600" i="1" dirty="0">
                <a:solidFill>
                  <a:schemeClr val="tx1"/>
                </a:solidFill>
              </a:rPr>
              <a:t>native </a:t>
            </a:r>
            <a:r>
              <a:rPr lang="de-DE" sz="1600" i="1" dirty="0" err="1">
                <a:solidFill>
                  <a:schemeClr val="tx1"/>
                </a:solidFill>
              </a:rPr>
              <a:t>speaker</a:t>
            </a:r>
            <a:r>
              <a:rPr lang="de-DE" sz="1600" i="1" dirty="0">
                <a:solidFill>
                  <a:schemeClr val="tx1"/>
                </a:solidFill>
              </a:rPr>
              <a:t> </a:t>
            </a:r>
            <a:r>
              <a:rPr lang="de-DE" sz="1600" dirty="0">
                <a:solidFill>
                  <a:schemeClr val="tx1"/>
                </a:solidFill>
              </a:rPr>
              <a:t>sind uns mit der Zeit doch deutlich ausgegangen. Doch nicht nur in ihren romanischen Töchtern, auch in der deutschen oder englischen Sprache lebt Latein fort. Ihr kommt kaum durch den Tag ohne mindestens eine Handvoll Wörter in den Mund </a:t>
            </a:r>
            <a:r>
              <a:rPr lang="de-DE" sz="1600" dirty="0" err="1">
                <a:solidFill>
                  <a:schemeClr val="tx1"/>
                </a:solidFill>
              </a:rPr>
              <a:t>ge-nommen</a:t>
            </a:r>
            <a:r>
              <a:rPr lang="de-DE" sz="1600" dirty="0">
                <a:solidFill>
                  <a:schemeClr val="tx1"/>
                </a:solidFill>
              </a:rPr>
              <a:t> zu haben, die sich von Mutter Latein ableiten. Darum: In den nächsten </a:t>
            </a:r>
            <a:r>
              <a:rPr lang="de-DE" sz="1600" b="1" u="sng" dirty="0">
                <a:solidFill>
                  <a:schemeClr val="tx1"/>
                </a:solidFill>
              </a:rPr>
              <a:t>Ferien</a:t>
            </a:r>
            <a:r>
              <a:rPr lang="de-DE" sz="1600" b="1" dirty="0">
                <a:solidFill>
                  <a:schemeClr val="tx1"/>
                </a:solidFill>
              </a:rPr>
              <a:t> (</a:t>
            </a:r>
            <a:r>
              <a:rPr lang="de-DE" sz="1600" b="1" dirty="0" err="1">
                <a:solidFill>
                  <a:schemeClr val="tx1"/>
                </a:solidFill>
              </a:rPr>
              <a:t>feriae</a:t>
            </a:r>
            <a:r>
              <a:rPr lang="de-DE" sz="1600" b="1" dirty="0">
                <a:solidFill>
                  <a:schemeClr val="tx1"/>
                </a:solidFill>
              </a:rPr>
              <a:t>)</a:t>
            </a:r>
            <a:r>
              <a:rPr lang="de-DE" sz="1600" dirty="0">
                <a:solidFill>
                  <a:schemeClr val="tx1"/>
                </a:solidFill>
              </a:rPr>
              <a:t> schiebt ihr euren </a:t>
            </a:r>
            <a:r>
              <a:rPr lang="de-DE" sz="1600" b="1" u="sng" dirty="0">
                <a:solidFill>
                  <a:schemeClr val="tx1"/>
                </a:solidFill>
              </a:rPr>
              <a:t>Sessel</a:t>
            </a:r>
            <a:r>
              <a:rPr lang="de-DE" sz="1600" b="1" dirty="0">
                <a:solidFill>
                  <a:schemeClr val="tx1"/>
                </a:solidFill>
              </a:rPr>
              <a:t> (</a:t>
            </a:r>
            <a:r>
              <a:rPr lang="de-DE" sz="1600" b="1" dirty="0" err="1">
                <a:solidFill>
                  <a:schemeClr val="tx1"/>
                </a:solidFill>
              </a:rPr>
              <a:t>sessum</a:t>
            </a:r>
            <a:r>
              <a:rPr lang="de-DE" sz="1600" b="1" dirty="0">
                <a:solidFill>
                  <a:schemeClr val="tx1"/>
                </a:solidFill>
              </a:rPr>
              <a:t>)</a:t>
            </a:r>
            <a:r>
              <a:rPr lang="de-DE" sz="1600" dirty="0">
                <a:solidFill>
                  <a:schemeClr val="tx1"/>
                </a:solidFill>
              </a:rPr>
              <a:t> doch mal ans </a:t>
            </a:r>
            <a:r>
              <a:rPr lang="de-DE" sz="1600" b="1" u="sng" dirty="0">
                <a:solidFill>
                  <a:schemeClr val="tx1"/>
                </a:solidFill>
              </a:rPr>
              <a:t>Fenster</a:t>
            </a:r>
            <a:r>
              <a:rPr lang="de-DE" sz="1600" b="1" dirty="0">
                <a:solidFill>
                  <a:schemeClr val="tx1"/>
                </a:solidFill>
              </a:rPr>
              <a:t> (</a:t>
            </a:r>
            <a:r>
              <a:rPr lang="de-DE" sz="1600" b="1" dirty="0" err="1">
                <a:solidFill>
                  <a:schemeClr val="tx1"/>
                </a:solidFill>
              </a:rPr>
              <a:t>fenestra</a:t>
            </a:r>
            <a:r>
              <a:rPr lang="de-DE" sz="1600" b="1" dirty="0">
                <a:solidFill>
                  <a:schemeClr val="tx1"/>
                </a:solidFill>
              </a:rPr>
              <a:t>)</a:t>
            </a:r>
            <a:r>
              <a:rPr lang="de-DE" sz="1600" dirty="0">
                <a:solidFill>
                  <a:schemeClr val="tx1"/>
                </a:solidFill>
              </a:rPr>
              <a:t>, genießt die Sonne und </a:t>
            </a:r>
            <a:r>
              <a:rPr lang="de-DE" sz="1600" dirty="0" err="1">
                <a:solidFill>
                  <a:schemeClr val="tx1"/>
                </a:solidFill>
              </a:rPr>
              <a:t>schnuckert</a:t>
            </a:r>
            <a:r>
              <a:rPr lang="de-DE" sz="1600" dirty="0">
                <a:solidFill>
                  <a:schemeClr val="tx1"/>
                </a:solidFill>
              </a:rPr>
              <a:t> ein leckeres </a:t>
            </a:r>
            <a:r>
              <a:rPr lang="de-DE" sz="1600" b="1" u="sng" dirty="0">
                <a:solidFill>
                  <a:schemeClr val="tx1"/>
                </a:solidFill>
              </a:rPr>
              <a:t>Bonbon</a:t>
            </a:r>
            <a:r>
              <a:rPr lang="de-DE" sz="1600" b="1" dirty="0">
                <a:solidFill>
                  <a:schemeClr val="tx1"/>
                </a:solidFill>
              </a:rPr>
              <a:t> (</a:t>
            </a:r>
            <a:r>
              <a:rPr lang="de-DE" sz="1600" b="1" dirty="0" err="1">
                <a:solidFill>
                  <a:schemeClr val="tx1"/>
                </a:solidFill>
              </a:rPr>
              <a:t>bonus</a:t>
            </a:r>
            <a:r>
              <a:rPr lang="de-DE" sz="1600" b="1" dirty="0">
                <a:solidFill>
                  <a:schemeClr val="tx1"/>
                </a:solidFill>
              </a:rPr>
              <a:t>)</a:t>
            </a:r>
            <a:r>
              <a:rPr lang="de-DE" sz="1600" dirty="0">
                <a:solidFill>
                  <a:schemeClr val="tx1"/>
                </a:solidFill>
              </a:rPr>
              <a:t>! Ihr merkt: </a:t>
            </a:r>
            <a:r>
              <a:rPr lang="de-DE" sz="1600" b="1" dirty="0">
                <a:solidFill>
                  <a:schemeClr val="tx1"/>
                </a:solidFill>
              </a:rPr>
              <a:t>Ohne Latein geht es nicht.</a:t>
            </a:r>
          </a:p>
          <a:p>
            <a:pPr algn="l"/>
            <a:r>
              <a:rPr lang="de-DE" sz="1500" dirty="0">
                <a:solidFill>
                  <a:schemeClr val="tx1"/>
                </a:solidFill>
              </a:rPr>
              <a:t> </a:t>
            </a:r>
          </a:p>
        </p:txBody>
      </p:sp>
      <p:pic>
        <p:nvPicPr>
          <p:cNvPr id="9" name="Picture 8" descr="Kopie von Lehnwörter"/>
          <p:cNvPicPr>
            <a:picLocks noChangeAspect="1" noChangeArrowheads="1"/>
          </p:cNvPicPr>
          <p:nvPr/>
        </p:nvPicPr>
        <p:blipFill>
          <a:blip r:embed="rId3" cstate="print"/>
          <a:srcRect/>
          <a:stretch>
            <a:fillRect/>
          </a:stretch>
        </p:blipFill>
        <p:spPr bwMode="auto">
          <a:xfrm>
            <a:off x="682015" y="4590992"/>
            <a:ext cx="3297602" cy="2267007"/>
          </a:xfrm>
          <a:prstGeom prst="rect">
            <a:avLst/>
          </a:prstGeom>
          <a:noFill/>
        </p:spPr>
      </p:pic>
      <p:pic>
        <p:nvPicPr>
          <p:cNvPr id="2" name="Bild 1" descr="M-T-Cicer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7924" y="2181551"/>
            <a:ext cx="1578806" cy="1996336"/>
          </a:xfrm>
          <a:prstGeom prst="rect">
            <a:avLst/>
          </a:prstGeom>
        </p:spPr>
      </p:pic>
      <p:pic>
        <p:nvPicPr>
          <p:cNvPr id="3" name="Bild 2" descr="Caesar.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138" y="4981489"/>
            <a:ext cx="1460388" cy="1856499"/>
          </a:xfrm>
          <a:prstGeom prst="rect">
            <a:avLst/>
          </a:prstGeom>
        </p:spPr>
      </p:pic>
      <p:pic>
        <p:nvPicPr>
          <p:cNvPr id="15" name="Picture 4" descr="index-hlglogo"/>
          <p:cNvPicPr>
            <a:picLocks noChangeAspect="1" noChangeArrowheads="1"/>
          </p:cNvPicPr>
          <p:nvPr/>
        </p:nvPicPr>
        <p:blipFill>
          <a:blip r:embed="rId6" cstate="print"/>
          <a:srcRect/>
          <a:stretch>
            <a:fillRect/>
          </a:stretch>
        </p:blipFill>
        <p:spPr bwMode="auto">
          <a:xfrm>
            <a:off x="3960931" y="38584"/>
            <a:ext cx="881203" cy="560682"/>
          </a:xfrm>
          <a:prstGeom prst="rect">
            <a:avLst/>
          </a:prstGeom>
          <a:solidFill>
            <a:schemeClr val="tx1">
              <a:alpha val="60000"/>
            </a:schemeClr>
          </a:solidFill>
        </p:spPr>
      </p:pic>
      <p:pic>
        <p:nvPicPr>
          <p:cNvPr id="16" name="Picture 4" descr="index-hlglogo"/>
          <p:cNvPicPr>
            <a:picLocks noChangeAspect="1" noChangeArrowheads="1"/>
          </p:cNvPicPr>
          <p:nvPr/>
        </p:nvPicPr>
        <p:blipFill>
          <a:blip r:embed="rId6" cstate="print"/>
          <a:srcRect/>
          <a:stretch>
            <a:fillRect/>
          </a:stretch>
        </p:blipFill>
        <p:spPr bwMode="auto">
          <a:xfrm>
            <a:off x="8817201" y="26385"/>
            <a:ext cx="900378" cy="572883"/>
          </a:xfrm>
          <a:prstGeom prst="rect">
            <a:avLst/>
          </a:prstGeom>
          <a:solidFill>
            <a:schemeClr val="tx1">
              <a:alpha val="60000"/>
            </a:schemeClr>
          </a:solidFill>
        </p:spPr>
      </p:pic>
      <p:cxnSp>
        <p:nvCxnSpPr>
          <p:cNvPr id="17" name="Gerade Verbindung 16"/>
          <p:cNvCxnSpPr/>
          <p:nvPr/>
        </p:nvCxnSpPr>
        <p:spPr>
          <a:xfrm>
            <a:off x="4842132" y="0"/>
            <a:ext cx="0" cy="685800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844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2"/>
          <p:cNvSpPr txBox="1">
            <a:spLocks/>
          </p:cNvSpPr>
          <p:nvPr/>
        </p:nvSpPr>
        <p:spPr>
          <a:xfrm>
            <a:off x="468014" y="457200"/>
            <a:ext cx="4005107" cy="4470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de-DE" sz="1800" dirty="0">
              <a:solidFill>
                <a:schemeClr val="tx1"/>
              </a:solidFill>
            </a:endParaRPr>
          </a:p>
        </p:txBody>
      </p:sp>
      <p:sp>
        <p:nvSpPr>
          <p:cNvPr id="6" name="Untertitel 2"/>
          <p:cNvSpPr txBox="1">
            <a:spLocks/>
          </p:cNvSpPr>
          <p:nvPr/>
        </p:nvSpPr>
        <p:spPr>
          <a:xfrm>
            <a:off x="4842133" y="1320800"/>
            <a:ext cx="4005107" cy="4470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de-DE" sz="1800" dirty="0">
              <a:solidFill>
                <a:schemeClr val="tx1"/>
              </a:solidFill>
            </a:endParaRPr>
          </a:p>
        </p:txBody>
      </p:sp>
      <p:sp>
        <p:nvSpPr>
          <p:cNvPr id="7" name="Untertitel 2"/>
          <p:cNvSpPr txBox="1">
            <a:spLocks/>
          </p:cNvSpPr>
          <p:nvPr/>
        </p:nvSpPr>
        <p:spPr>
          <a:xfrm>
            <a:off x="5004137" y="919137"/>
            <a:ext cx="4005107" cy="5024465"/>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de-DE" sz="1600" b="1" u="sng" dirty="0">
                <a:solidFill>
                  <a:schemeClr val="tx1"/>
                </a:solidFill>
              </a:rPr>
              <a:t>Kompetenzorientiert Latein lernen? Wieso das?</a:t>
            </a:r>
          </a:p>
          <a:p>
            <a:pPr algn="just">
              <a:lnSpc>
                <a:spcPct val="110000"/>
              </a:lnSpc>
            </a:pPr>
            <a:r>
              <a:rPr lang="de-DE" sz="1600" dirty="0">
                <a:solidFill>
                  <a:schemeClr val="tx1"/>
                </a:solidFill>
              </a:rPr>
              <a:t>Latein vermittelt neben dem eigentlichen fachlichen Inhalt eine Reihe weiterer wichtiger Schlüsselqualifikationen, wie z.B. sprachliche Kreativität durch eine bewusste adressatenorientierte Übersetzung in die Zielsprache. Lerndisziplin gehört ebenfalls zu diesen </a:t>
            </a:r>
            <a:r>
              <a:rPr lang="de-DE" sz="1600" i="1" dirty="0">
                <a:solidFill>
                  <a:schemeClr val="tx1"/>
                </a:solidFill>
              </a:rPr>
              <a:t>soft </a:t>
            </a:r>
            <a:r>
              <a:rPr lang="de-DE" sz="1600" i="1" dirty="0" err="1">
                <a:solidFill>
                  <a:schemeClr val="tx1"/>
                </a:solidFill>
              </a:rPr>
              <a:t>skills</a:t>
            </a:r>
            <a:r>
              <a:rPr lang="de-DE" sz="1600" dirty="0">
                <a:solidFill>
                  <a:schemeClr val="tx1"/>
                </a:solidFill>
              </a:rPr>
              <a:t>, die wir durch den Latein-unterricht vermitteln möchten. Bist du ein Knobler? Auch Tüfteln und logisches Denken werden im Lateinunterricht gefordert und gefördert. </a:t>
            </a:r>
            <a:r>
              <a:rPr lang="de-DE" sz="1600" b="1" dirty="0">
                <a:solidFill>
                  <a:schemeClr val="tx1"/>
                </a:solidFill>
              </a:rPr>
              <a:t>Auch als Totgesagte bleibt Latein omnipotent: Sie hat für alle etwas dabei. </a:t>
            </a:r>
          </a:p>
        </p:txBody>
      </p:sp>
      <p:sp>
        <p:nvSpPr>
          <p:cNvPr id="8" name="Untertitel 2"/>
          <p:cNvSpPr txBox="1">
            <a:spLocks/>
          </p:cNvSpPr>
          <p:nvPr/>
        </p:nvSpPr>
        <p:spPr>
          <a:xfrm>
            <a:off x="288024" y="925137"/>
            <a:ext cx="4005107" cy="5876475"/>
          </a:xfrm>
          <a:prstGeom prst="rect">
            <a:avLst/>
          </a:prstGeom>
        </p:spPr>
        <p:txBody>
          <a:bodyPr vert="horz" lIns="91440" tIns="45720" rIns="91440" bIns="45720" rtlCol="0">
            <a:normAutofit fontScale="92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110000"/>
              </a:lnSpc>
            </a:pPr>
            <a:r>
              <a:rPr lang="de-DE" sz="1900" b="1" u="sng" dirty="0">
                <a:solidFill>
                  <a:schemeClr val="tx1"/>
                </a:solidFill>
              </a:rPr>
              <a:t>Totenverehrung mit Sinn</a:t>
            </a:r>
          </a:p>
          <a:p>
            <a:pPr algn="just">
              <a:lnSpc>
                <a:spcPct val="120000"/>
              </a:lnSpc>
            </a:pPr>
            <a:r>
              <a:rPr lang="de-DE" sz="1800" dirty="0">
                <a:solidFill>
                  <a:schemeClr val="tx1"/>
                </a:solidFill>
              </a:rPr>
              <a:t>Warum hegen und pflegen wir die lateinische Sprache eigentlich immer noch so sehr, wenn wir doch niemals in die Verlegenheit kommen während eines Auslandsaufenthalts einen </a:t>
            </a:r>
            <a:r>
              <a:rPr lang="de-DE" sz="1800" i="1" dirty="0">
                <a:solidFill>
                  <a:schemeClr val="tx1"/>
                </a:solidFill>
              </a:rPr>
              <a:t>native </a:t>
            </a:r>
            <a:r>
              <a:rPr lang="de-DE" sz="1800" i="1" dirty="0" err="1">
                <a:solidFill>
                  <a:schemeClr val="tx1"/>
                </a:solidFill>
              </a:rPr>
              <a:t>speaker</a:t>
            </a:r>
            <a:r>
              <a:rPr lang="de-DE" sz="1800" i="1" dirty="0">
                <a:solidFill>
                  <a:schemeClr val="tx1"/>
                </a:solidFill>
              </a:rPr>
              <a:t> </a:t>
            </a:r>
            <a:r>
              <a:rPr lang="de-DE" sz="1800" dirty="0">
                <a:solidFill>
                  <a:schemeClr val="tx1"/>
                </a:solidFill>
              </a:rPr>
              <a:t>nach dem Weg fragen zu müssen? Ganz einfach: Die Kenntnis der lateinischen Sprache vereinfacht das </a:t>
            </a:r>
          </a:p>
          <a:p>
            <a:pPr algn="just">
              <a:lnSpc>
                <a:spcPct val="110000"/>
              </a:lnSpc>
            </a:pPr>
            <a:r>
              <a:rPr lang="de-DE" sz="1800" dirty="0">
                <a:solidFill>
                  <a:schemeClr val="tx1"/>
                </a:solidFill>
              </a:rPr>
              <a:t>Verstehen der grammatik-</a:t>
            </a:r>
          </a:p>
          <a:p>
            <a:pPr algn="just">
              <a:lnSpc>
                <a:spcPct val="110000"/>
              </a:lnSpc>
            </a:pPr>
            <a:r>
              <a:rPr lang="de-DE" sz="1800" dirty="0">
                <a:solidFill>
                  <a:schemeClr val="tx1"/>
                </a:solidFill>
              </a:rPr>
              <a:t>verwandten deutschen </a:t>
            </a:r>
          </a:p>
          <a:p>
            <a:pPr algn="just">
              <a:lnSpc>
                <a:spcPct val="110000"/>
              </a:lnSpc>
            </a:pPr>
            <a:r>
              <a:rPr lang="de-DE" sz="1800" dirty="0">
                <a:solidFill>
                  <a:schemeClr val="tx1"/>
                </a:solidFill>
              </a:rPr>
              <a:t>Sprache. Und wenn ich die </a:t>
            </a:r>
          </a:p>
          <a:p>
            <a:pPr algn="just">
              <a:lnSpc>
                <a:spcPct val="110000"/>
              </a:lnSpc>
            </a:pPr>
            <a:r>
              <a:rPr lang="de-DE" sz="1800" dirty="0">
                <a:solidFill>
                  <a:schemeClr val="tx1"/>
                </a:solidFill>
              </a:rPr>
              <a:t>deutsche Sprache besser </a:t>
            </a:r>
          </a:p>
          <a:p>
            <a:pPr algn="just">
              <a:lnSpc>
                <a:spcPct val="110000"/>
              </a:lnSpc>
            </a:pPr>
            <a:r>
              <a:rPr lang="de-DE" sz="1800" dirty="0">
                <a:solidFill>
                  <a:schemeClr val="tx1"/>
                </a:solidFill>
              </a:rPr>
              <a:t>verstehe, kann ich sie </a:t>
            </a:r>
          </a:p>
          <a:p>
            <a:pPr algn="just">
              <a:lnSpc>
                <a:spcPct val="110000"/>
              </a:lnSpc>
            </a:pPr>
            <a:r>
              <a:rPr lang="de-DE" sz="1800" dirty="0">
                <a:solidFill>
                  <a:schemeClr val="tx1"/>
                </a:solidFill>
              </a:rPr>
              <a:t>bewusster und reflektier-</a:t>
            </a:r>
          </a:p>
          <a:p>
            <a:pPr algn="just">
              <a:lnSpc>
                <a:spcPct val="110000"/>
              </a:lnSpc>
            </a:pPr>
            <a:r>
              <a:rPr lang="de-DE" sz="1800" dirty="0" err="1">
                <a:solidFill>
                  <a:schemeClr val="tx1"/>
                </a:solidFill>
              </a:rPr>
              <a:t>ter</a:t>
            </a:r>
            <a:r>
              <a:rPr lang="de-DE" sz="1800" dirty="0">
                <a:solidFill>
                  <a:schemeClr val="tx1"/>
                </a:solidFill>
              </a:rPr>
              <a:t> einsetzen. </a:t>
            </a:r>
            <a:r>
              <a:rPr lang="de-DE" sz="1800" b="1" dirty="0">
                <a:solidFill>
                  <a:schemeClr val="tx1"/>
                </a:solidFill>
              </a:rPr>
              <a:t>Wenn </a:t>
            </a:r>
          </a:p>
          <a:p>
            <a:pPr algn="just">
              <a:lnSpc>
                <a:spcPct val="110000"/>
              </a:lnSpc>
            </a:pPr>
            <a:r>
              <a:rPr lang="de-DE" sz="1800" b="1" dirty="0">
                <a:solidFill>
                  <a:schemeClr val="tx1"/>
                </a:solidFill>
              </a:rPr>
              <a:t>ich etwas über meine Familie wissen will, muss ich doch ihre Geschichte kennen, findet ihr nicht?</a:t>
            </a:r>
          </a:p>
          <a:p>
            <a:pPr algn="l">
              <a:lnSpc>
                <a:spcPct val="110000"/>
              </a:lnSpc>
            </a:pPr>
            <a:r>
              <a:rPr lang="de-DE" sz="1800" dirty="0">
                <a:solidFill>
                  <a:schemeClr val="tx1"/>
                </a:solidFill>
              </a:rPr>
              <a:t> </a:t>
            </a:r>
          </a:p>
        </p:txBody>
      </p:sp>
      <p:pic>
        <p:nvPicPr>
          <p:cNvPr id="2" name="Bild 1"/>
          <p:cNvPicPr>
            <a:picLocks noChangeAspect="1"/>
          </p:cNvPicPr>
          <p:nvPr/>
        </p:nvPicPr>
        <p:blipFill>
          <a:blip r:embed="rId3"/>
          <a:stretch>
            <a:fillRect/>
          </a:stretch>
        </p:blipFill>
        <p:spPr>
          <a:xfrm>
            <a:off x="7282427" y="5038558"/>
            <a:ext cx="1564813" cy="1505284"/>
          </a:xfrm>
          <a:prstGeom prst="rect">
            <a:avLst/>
          </a:prstGeom>
        </p:spPr>
      </p:pic>
      <p:pic>
        <p:nvPicPr>
          <p:cNvPr id="3" name="Bild 2" descr="zeitreisennichtlusti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8735" y="3439639"/>
            <a:ext cx="1903971" cy="1791095"/>
          </a:xfrm>
          <a:prstGeom prst="rect">
            <a:avLst/>
          </a:prstGeom>
        </p:spPr>
      </p:pic>
      <p:pic>
        <p:nvPicPr>
          <p:cNvPr id="13" name="Picture 4" descr="index-hlglogo"/>
          <p:cNvPicPr>
            <a:picLocks noChangeAspect="1" noChangeArrowheads="1"/>
          </p:cNvPicPr>
          <p:nvPr/>
        </p:nvPicPr>
        <p:blipFill>
          <a:blip r:embed="rId5" cstate="print"/>
          <a:srcRect/>
          <a:stretch>
            <a:fillRect/>
          </a:stretch>
        </p:blipFill>
        <p:spPr bwMode="auto">
          <a:xfrm>
            <a:off x="3960931" y="38584"/>
            <a:ext cx="881203" cy="560682"/>
          </a:xfrm>
          <a:prstGeom prst="rect">
            <a:avLst/>
          </a:prstGeom>
          <a:solidFill>
            <a:schemeClr val="tx1">
              <a:alpha val="60000"/>
            </a:schemeClr>
          </a:solidFill>
        </p:spPr>
      </p:pic>
      <p:pic>
        <p:nvPicPr>
          <p:cNvPr id="14" name="Picture 4" descr="index-hlglogo"/>
          <p:cNvPicPr>
            <a:picLocks noChangeAspect="1" noChangeArrowheads="1"/>
          </p:cNvPicPr>
          <p:nvPr/>
        </p:nvPicPr>
        <p:blipFill>
          <a:blip r:embed="rId5" cstate="print"/>
          <a:srcRect/>
          <a:stretch>
            <a:fillRect/>
          </a:stretch>
        </p:blipFill>
        <p:spPr bwMode="auto">
          <a:xfrm>
            <a:off x="8817201" y="26385"/>
            <a:ext cx="900378" cy="572883"/>
          </a:xfrm>
          <a:prstGeom prst="rect">
            <a:avLst/>
          </a:prstGeom>
          <a:solidFill>
            <a:schemeClr val="tx1">
              <a:alpha val="60000"/>
            </a:schemeClr>
          </a:solidFill>
        </p:spPr>
      </p:pic>
      <p:cxnSp>
        <p:nvCxnSpPr>
          <p:cNvPr id="15" name="Gerade Verbindung 14"/>
          <p:cNvCxnSpPr/>
          <p:nvPr/>
        </p:nvCxnSpPr>
        <p:spPr>
          <a:xfrm>
            <a:off x="4842132" y="0"/>
            <a:ext cx="0" cy="685800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404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index-hlglogo"/>
          <p:cNvPicPr>
            <a:picLocks noChangeAspect="1" noChangeArrowheads="1"/>
          </p:cNvPicPr>
          <p:nvPr/>
        </p:nvPicPr>
        <p:blipFill>
          <a:blip r:embed="rId3" cstate="print"/>
          <a:srcRect/>
          <a:stretch>
            <a:fillRect/>
          </a:stretch>
        </p:blipFill>
        <p:spPr bwMode="auto">
          <a:xfrm>
            <a:off x="8817201" y="26385"/>
            <a:ext cx="900378" cy="572883"/>
          </a:xfrm>
          <a:prstGeom prst="rect">
            <a:avLst/>
          </a:prstGeom>
          <a:solidFill>
            <a:schemeClr val="tx1">
              <a:alpha val="60000"/>
            </a:schemeClr>
          </a:solidFill>
        </p:spPr>
      </p:pic>
      <p:sp>
        <p:nvSpPr>
          <p:cNvPr id="4" name="Untertitel 2"/>
          <p:cNvSpPr txBox="1">
            <a:spLocks/>
          </p:cNvSpPr>
          <p:nvPr/>
        </p:nvSpPr>
        <p:spPr>
          <a:xfrm>
            <a:off x="468014" y="457200"/>
            <a:ext cx="4005107" cy="4470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de-DE" sz="1800" dirty="0">
              <a:solidFill>
                <a:schemeClr val="tx1"/>
              </a:solidFill>
            </a:endParaRPr>
          </a:p>
        </p:txBody>
      </p:sp>
      <p:sp>
        <p:nvSpPr>
          <p:cNvPr id="6" name="Untertitel 2"/>
          <p:cNvSpPr txBox="1">
            <a:spLocks/>
          </p:cNvSpPr>
          <p:nvPr/>
        </p:nvSpPr>
        <p:spPr>
          <a:xfrm>
            <a:off x="4842133" y="1320800"/>
            <a:ext cx="4005107" cy="44704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de-DE" sz="1800" dirty="0">
              <a:solidFill>
                <a:schemeClr val="tx1"/>
              </a:solidFill>
            </a:endParaRPr>
          </a:p>
        </p:txBody>
      </p:sp>
      <p:sp>
        <p:nvSpPr>
          <p:cNvPr id="7" name="Untertitel 2"/>
          <p:cNvSpPr txBox="1">
            <a:spLocks/>
          </p:cNvSpPr>
          <p:nvPr/>
        </p:nvSpPr>
        <p:spPr>
          <a:xfrm>
            <a:off x="5004137" y="1655162"/>
            <a:ext cx="4227670" cy="539782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de-DE" sz="1900" b="1" u="sng" dirty="0">
                <a:solidFill>
                  <a:schemeClr val="tx1"/>
                </a:solidFill>
              </a:rPr>
              <a:t>Ich kenne Latein nur aus Asterix-Comics.</a:t>
            </a:r>
          </a:p>
          <a:p>
            <a:pPr algn="just"/>
            <a:r>
              <a:rPr lang="de-DE" sz="1600" dirty="0">
                <a:solidFill>
                  <a:schemeClr val="tx1"/>
                </a:solidFill>
              </a:rPr>
              <a:t>Wunderbar! Denn: Spaß ist ebenfalls ein äußerst wichtiger Faktor bei der Entscheidung für Latein. Er ist die Triebfeder für jeden nachhaltigen Lern-prozess. Um es auf den Punkt zu bringen: Ihr findet Römer cool? Ihr liebt Geschichten aus der Antike? Ihr lest und hört gerne von griechischen und römischen Sagen? Dann ist Latein die erste Wahl. Alle Unterrichtsinhalte drehen sich naturgemäß um römische Geschichte, römische Gesellschaft und römische Denkweise. Ergänzt wird das Unterrichtsangebot zusätzlich um spannende Exkursionen nach Köln, Xanten oder sogar Italien selbst, sowie durch Projekte, die das Ziel haben, tiefer in die römische Lebenswirklichkeit zu tauchen und ihren Einfluss bis in die heutige Zeit nehmen. Bedenkt in jedem Fall: </a:t>
            </a:r>
            <a:r>
              <a:rPr lang="de-DE" sz="1600" b="1" dirty="0">
                <a:solidFill>
                  <a:schemeClr val="tx1"/>
                </a:solidFill>
              </a:rPr>
              <a:t>Latein ist spaßkompatibel!</a:t>
            </a:r>
          </a:p>
        </p:txBody>
      </p:sp>
      <p:sp>
        <p:nvSpPr>
          <p:cNvPr id="8" name="Untertitel 2"/>
          <p:cNvSpPr txBox="1">
            <a:spLocks/>
          </p:cNvSpPr>
          <p:nvPr/>
        </p:nvSpPr>
        <p:spPr>
          <a:xfrm>
            <a:off x="288024" y="307663"/>
            <a:ext cx="4005107" cy="568192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de-DE" sz="1600" b="1" u="sng" dirty="0">
                <a:solidFill>
                  <a:schemeClr val="tx1"/>
                </a:solidFill>
              </a:rPr>
              <a:t>Ich kann Latein – wen interessiert‘s?</a:t>
            </a:r>
          </a:p>
          <a:p>
            <a:pPr algn="just"/>
            <a:r>
              <a:rPr lang="de-DE" sz="1600" dirty="0">
                <a:solidFill>
                  <a:schemeClr val="tx1"/>
                </a:solidFill>
              </a:rPr>
              <a:t>Mehr Leute als ihr denken mögt. Beendet ihr  Latein ab Klasse 7 in der 10. Klasse mindestens mit der Note ausreichend, erhaltet ihr euer Latinum. Das Latinum ist der Nachweis über den Kompetenzerwerb, lateinische Originaltexte in ein angemessenes Deutsch übertragen zu können. Dieser Nachweis wird in vielen Studiengängen insbesondere in Süddeutschland als Voraus-setzung für ein Studium angesehen. Eine Empfehlung ist es sogar noch für weit mehr Studiengänge, da sowohl die lateinische Sprache, als auch die lateinische Kultur auf sehr viele Fachrichtungen Einfluss genommen hat. Und wenn ihr nicht studieren solltet: Auch viele Arbeitgeber verbinden das Latinum </a:t>
            </a:r>
          </a:p>
          <a:p>
            <a:pPr algn="just"/>
            <a:r>
              <a:rPr lang="de-DE" sz="1600" dirty="0">
                <a:solidFill>
                  <a:schemeClr val="tx1"/>
                </a:solidFill>
              </a:rPr>
              <a:t>mit positiven </a:t>
            </a:r>
            <a:r>
              <a:rPr lang="de-DE" sz="1600" dirty="0" err="1">
                <a:solidFill>
                  <a:schemeClr val="tx1"/>
                </a:solidFill>
              </a:rPr>
              <a:t>Assoziatio</a:t>
            </a:r>
            <a:r>
              <a:rPr lang="de-DE" sz="1600" dirty="0">
                <a:solidFill>
                  <a:schemeClr val="tx1"/>
                </a:solidFill>
              </a:rPr>
              <a:t>-</a:t>
            </a:r>
          </a:p>
          <a:p>
            <a:pPr algn="just"/>
            <a:r>
              <a:rPr lang="de-DE" sz="1600" dirty="0" err="1">
                <a:solidFill>
                  <a:schemeClr val="tx1"/>
                </a:solidFill>
              </a:rPr>
              <a:t>nen</a:t>
            </a:r>
            <a:r>
              <a:rPr lang="de-DE" sz="1600" dirty="0">
                <a:solidFill>
                  <a:schemeClr val="tx1"/>
                </a:solidFill>
              </a:rPr>
              <a:t>. Und nicht </a:t>
            </a:r>
            <a:r>
              <a:rPr lang="de-DE" sz="1600" dirty="0" err="1">
                <a:solidFill>
                  <a:schemeClr val="tx1"/>
                </a:solidFill>
              </a:rPr>
              <a:t>verges</a:t>
            </a:r>
            <a:r>
              <a:rPr lang="de-DE" sz="1600" dirty="0">
                <a:solidFill>
                  <a:schemeClr val="tx1"/>
                </a:solidFill>
              </a:rPr>
              <a:t>-</a:t>
            </a:r>
          </a:p>
          <a:p>
            <a:pPr algn="just"/>
            <a:r>
              <a:rPr lang="de-DE" sz="1600" dirty="0" err="1">
                <a:solidFill>
                  <a:schemeClr val="tx1"/>
                </a:solidFill>
              </a:rPr>
              <a:t>sen</a:t>
            </a:r>
            <a:r>
              <a:rPr lang="de-DE" sz="1600" dirty="0">
                <a:solidFill>
                  <a:schemeClr val="tx1"/>
                </a:solidFill>
              </a:rPr>
              <a:t>: </a:t>
            </a:r>
            <a:r>
              <a:rPr lang="de-DE" sz="1600" b="1" dirty="0">
                <a:solidFill>
                  <a:schemeClr val="tx1"/>
                </a:solidFill>
              </a:rPr>
              <a:t>Stressfreier als an </a:t>
            </a:r>
          </a:p>
          <a:p>
            <a:pPr algn="just"/>
            <a:r>
              <a:rPr lang="de-DE" sz="1600" b="1" dirty="0">
                <a:solidFill>
                  <a:schemeClr val="tx1"/>
                </a:solidFill>
              </a:rPr>
              <a:t>der Schule erhaltet ihr</a:t>
            </a:r>
          </a:p>
          <a:p>
            <a:pPr algn="just"/>
            <a:r>
              <a:rPr lang="de-DE" sz="1600" b="1" dirty="0">
                <a:solidFill>
                  <a:schemeClr val="tx1"/>
                </a:solidFill>
              </a:rPr>
              <a:t>euer Latinum nie wieder.</a:t>
            </a:r>
          </a:p>
          <a:p>
            <a:pPr algn="l"/>
            <a:r>
              <a:rPr lang="de-DE" sz="1600" dirty="0">
                <a:solidFill>
                  <a:schemeClr val="tx1"/>
                </a:solidFill>
              </a:rPr>
              <a:t> </a:t>
            </a:r>
          </a:p>
        </p:txBody>
      </p:sp>
      <p:sp>
        <p:nvSpPr>
          <p:cNvPr id="2" name="Textfeld 1"/>
          <p:cNvSpPr txBox="1"/>
          <p:nvPr/>
        </p:nvSpPr>
        <p:spPr>
          <a:xfrm>
            <a:off x="5602651" y="2000250"/>
            <a:ext cx="184666" cy="369332"/>
          </a:xfrm>
          <a:prstGeom prst="rect">
            <a:avLst/>
          </a:prstGeom>
          <a:noFill/>
        </p:spPr>
        <p:txBody>
          <a:bodyPr wrap="none" rtlCol="0">
            <a:spAutoFit/>
          </a:bodyPr>
          <a:lstStyle/>
          <a:p>
            <a:endParaRPr lang="de-DE" dirty="0"/>
          </a:p>
        </p:txBody>
      </p:sp>
      <p:pic>
        <p:nvPicPr>
          <p:cNvPr id="3" name="Bild 2" descr="sie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206" y="4658157"/>
            <a:ext cx="2268262" cy="1600341"/>
          </a:xfrm>
          <a:prstGeom prst="rect">
            <a:avLst/>
          </a:prstGeom>
        </p:spPr>
      </p:pic>
      <p:pic>
        <p:nvPicPr>
          <p:cNvPr id="5" name="Bild 4" descr="donec_eris_felix.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4137" y="0"/>
            <a:ext cx="4005107" cy="1605026"/>
          </a:xfrm>
          <a:prstGeom prst="rect">
            <a:avLst/>
          </a:prstGeom>
        </p:spPr>
      </p:pic>
      <p:pic>
        <p:nvPicPr>
          <p:cNvPr id="13" name="Picture 4" descr="index-hlglogo"/>
          <p:cNvPicPr>
            <a:picLocks noChangeAspect="1" noChangeArrowheads="1"/>
          </p:cNvPicPr>
          <p:nvPr/>
        </p:nvPicPr>
        <p:blipFill>
          <a:blip r:embed="rId3" cstate="print"/>
          <a:srcRect/>
          <a:stretch>
            <a:fillRect/>
          </a:stretch>
        </p:blipFill>
        <p:spPr bwMode="auto">
          <a:xfrm>
            <a:off x="3960931" y="38584"/>
            <a:ext cx="881203" cy="560682"/>
          </a:xfrm>
          <a:prstGeom prst="rect">
            <a:avLst/>
          </a:prstGeom>
          <a:solidFill>
            <a:schemeClr val="tx1">
              <a:alpha val="60000"/>
            </a:schemeClr>
          </a:solidFill>
        </p:spPr>
      </p:pic>
      <p:cxnSp>
        <p:nvCxnSpPr>
          <p:cNvPr id="15" name="Gerade Verbindung 14"/>
          <p:cNvCxnSpPr/>
          <p:nvPr/>
        </p:nvCxnSpPr>
        <p:spPr>
          <a:xfrm>
            <a:off x="4842132" y="0"/>
            <a:ext cx="0" cy="685800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2404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Latein am HLG</a:t>
            </a:r>
          </a:p>
        </p:txBody>
      </p:sp>
      <p:sp>
        <p:nvSpPr>
          <p:cNvPr id="3" name="Inhaltsplatzhalter 2"/>
          <p:cNvSpPr>
            <a:spLocks noGrp="1"/>
          </p:cNvSpPr>
          <p:nvPr>
            <p:ph idx="1"/>
          </p:nvPr>
        </p:nvSpPr>
        <p:spPr/>
        <p:txBody>
          <a:bodyPr>
            <a:normAutofit fontScale="55000" lnSpcReduction="20000"/>
          </a:bodyPr>
          <a:lstStyle/>
          <a:p>
            <a:r>
              <a:rPr lang="de-DE" b="1" dirty="0"/>
              <a:t>Wahlmöglichkeiten</a:t>
            </a:r>
            <a:endParaRPr lang="de-DE" dirty="0"/>
          </a:p>
          <a:p>
            <a:pPr lvl="1"/>
            <a:r>
              <a:rPr lang="de-DE" dirty="0"/>
              <a:t>Latein als </a:t>
            </a:r>
            <a:r>
              <a:rPr lang="de-DE" b="1" dirty="0"/>
              <a:t>zweite</a:t>
            </a:r>
            <a:r>
              <a:rPr lang="de-DE" dirty="0"/>
              <a:t> Fremdsprache: ab Klasse 7 </a:t>
            </a:r>
          </a:p>
          <a:p>
            <a:pPr lvl="1"/>
            <a:r>
              <a:rPr lang="de-DE" dirty="0"/>
              <a:t>Latein als </a:t>
            </a:r>
            <a:r>
              <a:rPr lang="de-DE" b="1" dirty="0"/>
              <a:t>dritte</a:t>
            </a:r>
            <a:r>
              <a:rPr lang="de-DE" dirty="0"/>
              <a:t> Fremdsprache: ab Klasse 9</a:t>
            </a:r>
          </a:p>
          <a:p>
            <a:r>
              <a:rPr lang="de-DE" b="1" dirty="0"/>
              <a:t>Stundentafel für das Fach Latein in der Sekundarstufe I:</a:t>
            </a:r>
            <a:r>
              <a:rPr lang="de-DE" dirty="0"/>
              <a:t> </a:t>
            </a:r>
          </a:p>
          <a:p>
            <a:pPr lvl="1"/>
            <a:r>
              <a:rPr lang="de-DE" dirty="0"/>
              <a:t>Klasse 7: 4 h</a:t>
            </a:r>
          </a:p>
          <a:p>
            <a:pPr lvl="1"/>
            <a:r>
              <a:rPr lang="de-DE" dirty="0"/>
              <a:t>Klasse 8: 4h</a:t>
            </a:r>
          </a:p>
          <a:p>
            <a:pPr lvl="1"/>
            <a:r>
              <a:rPr lang="de-DE" dirty="0"/>
              <a:t>Klasse 9: 4 h</a:t>
            </a:r>
          </a:p>
          <a:p>
            <a:pPr lvl="1"/>
            <a:r>
              <a:rPr lang="de-DE" dirty="0"/>
              <a:t>Klasse 10: 3h</a:t>
            </a:r>
          </a:p>
          <a:p>
            <a:endParaRPr lang="de-DE" dirty="0"/>
          </a:p>
          <a:p>
            <a:pPr>
              <a:buNone/>
            </a:pPr>
            <a:r>
              <a:rPr lang="de-DE" dirty="0"/>
              <a:t>	Erreicht man am Ende der Jahrgangsstufe 10 (bei Latein als dritter Fremdsprache: am Ende der </a:t>
            </a:r>
            <a:r>
              <a:rPr lang="de-DE" dirty="0" err="1"/>
              <a:t>Jgst</a:t>
            </a:r>
            <a:r>
              <a:rPr lang="de-DE" dirty="0"/>
              <a:t>. 11) mindestens die Note „ausreichend“, erhält man das </a:t>
            </a:r>
            <a:r>
              <a:rPr lang="de-DE" b="1" dirty="0"/>
              <a:t>Latinum</a:t>
            </a:r>
            <a:r>
              <a:rPr lang="de-DE" dirty="0"/>
              <a:t>.</a:t>
            </a:r>
          </a:p>
          <a:p>
            <a:pPr>
              <a:buNone/>
            </a:pPr>
            <a:endParaRPr lang="de-DE" dirty="0"/>
          </a:p>
          <a:p>
            <a:pPr>
              <a:buNone/>
            </a:pPr>
            <a:r>
              <a:rPr lang="de-DE" dirty="0"/>
              <a:t>	Es besteht die Möglichkeit in der Oberstufe Latein weiter zu wählen.</a:t>
            </a:r>
          </a:p>
          <a:p>
            <a:pPr>
              <a:buNone/>
            </a:pPr>
            <a:endParaRPr lang="de-DE" dirty="0"/>
          </a:p>
          <a:p>
            <a:r>
              <a:rPr lang="de-DE" b="1" dirty="0"/>
              <a:t>Mögliche spannende Exkursionen </a:t>
            </a:r>
          </a:p>
          <a:p>
            <a:pPr>
              <a:buNone/>
            </a:pPr>
            <a:r>
              <a:rPr lang="de-DE" dirty="0"/>
              <a:t>	Exkursionen nach Köln, Xanten, Hattingen oder sogar manchmal nach Italien</a:t>
            </a:r>
          </a:p>
          <a:p>
            <a:endParaRPr lang="de-DE" dirty="0"/>
          </a:p>
          <a:p>
            <a:endParaRPr lang="de-DE"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tertitel 2"/>
          <p:cNvSpPr txBox="1">
            <a:spLocks/>
          </p:cNvSpPr>
          <p:nvPr/>
        </p:nvSpPr>
        <p:spPr>
          <a:xfrm>
            <a:off x="288022" y="307663"/>
            <a:ext cx="4312339" cy="613626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de-DE" sz="1600" b="1" u="sng" dirty="0">
                <a:solidFill>
                  <a:schemeClr val="tx1"/>
                </a:solidFill>
              </a:rPr>
              <a:t>Was am Ende bleibt...</a:t>
            </a:r>
          </a:p>
          <a:p>
            <a:pPr algn="l"/>
            <a:r>
              <a:rPr lang="de-DE" sz="1550" dirty="0">
                <a:solidFill>
                  <a:schemeClr val="tx1"/>
                </a:solidFill>
              </a:rPr>
              <a:t>Ihr habt nun hoffentlich einen Eindruck bekommen, wofür moderner Lateinunterricht steht. Ihr steht jetzt vor der wichtigen Aufgabe zu entscheiden, ob ihr Latein oder Französisch als erste Wahlsprache wählen sollt. Wir hoffen, die Informationen dieses kleinen Flyers helfen euch bei dieser Entscheidung. Es gibt jede Menge gute Gründe, Latein zu wählen. Abgesehen von diesen guten Gründen sollten bei euren Überlegungen auch euer Lerntyp sowie in jedem Fall der Spaß an den fachlichen Kontexten eine Rolle spielen. Wenn ihr weitere Fragen habt oder wir euch anderweitig helfen können, scheut euch nicht, mit uns über das Sekretariat des Helene-Lange Gymnasiums in Kontakt zu treten.</a:t>
            </a:r>
          </a:p>
          <a:p>
            <a:pPr algn="l"/>
            <a:r>
              <a:rPr lang="de-DE" sz="1550" dirty="0">
                <a:solidFill>
                  <a:schemeClr val="tx1"/>
                </a:solidFill>
              </a:rPr>
              <a:t>Wir freuen uns darauf!</a:t>
            </a:r>
          </a:p>
          <a:p>
            <a:pPr algn="l"/>
            <a:r>
              <a:rPr lang="de-DE" sz="1550" dirty="0">
                <a:solidFill>
                  <a:schemeClr val="tx1"/>
                </a:solidFill>
              </a:rPr>
              <a:t>Viel Erfolg für die richtige Wahl wünscht euch</a:t>
            </a:r>
          </a:p>
          <a:p>
            <a:pPr algn="l"/>
            <a:r>
              <a:rPr lang="de-DE" sz="1550" dirty="0">
                <a:solidFill>
                  <a:schemeClr val="tx1"/>
                </a:solidFill>
              </a:rPr>
              <a:t>die Fachschaft Latein des HLG:</a:t>
            </a:r>
          </a:p>
          <a:p>
            <a:pPr algn="l"/>
            <a:r>
              <a:rPr lang="de-DE" sz="1200" dirty="0">
                <a:solidFill>
                  <a:schemeClr val="tx1"/>
                </a:solidFill>
              </a:rPr>
              <a:t>Mara </a:t>
            </a:r>
            <a:r>
              <a:rPr lang="de-DE" sz="1200" dirty="0" err="1">
                <a:solidFill>
                  <a:schemeClr val="tx1"/>
                </a:solidFill>
              </a:rPr>
              <a:t>Egyptien</a:t>
            </a:r>
            <a:endParaRPr lang="de-DE" sz="1200" dirty="0">
              <a:solidFill>
                <a:schemeClr val="tx1"/>
              </a:solidFill>
            </a:endParaRPr>
          </a:p>
          <a:p>
            <a:pPr algn="l"/>
            <a:r>
              <a:rPr lang="de-DE" sz="1200" dirty="0">
                <a:solidFill>
                  <a:schemeClr val="tx1"/>
                </a:solidFill>
              </a:rPr>
              <a:t>Andrea Haselhoff</a:t>
            </a:r>
          </a:p>
          <a:p>
            <a:pPr algn="l"/>
            <a:r>
              <a:rPr lang="de-DE" sz="1200" dirty="0">
                <a:solidFill>
                  <a:schemeClr val="tx1"/>
                </a:solidFill>
              </a:rPr>
              <a:t>Holger Klanert </a:t>
            </a:r>
          </a:p>
          <a:p>
            <a:pPr algn="l"/>
            <a:r>
              <a:rPr lang="de-DE" sz="1200" dirty="0">
                <a:solidFill>
                  <a:schemeClr val="tx1"/>
                </a:solidFill>
              </a:rPr>
              <a:t>Caroline </a:t>
            </a:r>
            <a:r>
              <a:rPr lang="de-DE" sz="1200" dirty="0" err="1">
                <a:solidFill>
                  <a:schemeClr val="tx1"/>
                </a:solidFill>
              </a:rPr>
              <a:t>Rawohl</a:t>
            </a:r>
            <a:endParaRPr lang="de-DE" sz="1200" dirty="0">
              <a:solidFill>
                <a:schemeClr val="tx1"/>
              </a:solidFill>
            </a:endParaRPr>
          </a:p>
          <a:p>
            <a:pPr algn="l"/>
            <a:r>
              <a:rPr lang="de-DE" sz="1200" dirty="0">
                <a:solidFill>
                  <a:schemeClr val="tx1"/>
                </a:solidFill>
              </a:rPr>
              <a:t>Britta Stöcker</a:t>
            </a:r>
          </a:p>
        </p:txBody>
      </p:sp>
      <p:pic>
        <p:nvPicPr>
          <p:cNvPr id="13" name="Picture 4" descr="index-hlglogo"/>
          <p:cNvPicPr>
            <a:picLocks noChangeAspect="1" noChangeArrowheads="1"/>
          </p:cNvPicPr>
          <p:nvPr/>
        </p:nvPicPr>
        <p:blipFill>
          <a:blip r:embed="rId2" cstate="print"/>
          <a:srcRect/>
          <a:stretch>
            <a:fillRect/>
          </a:stretch>
        </p:blipFill>
        <p:spPr bwMode="auto">
          <a:xfrm>
            <a:off x="3960931" y="38584"/>
            <a:ext cx="881203" cy="560682"/>
          </a:xfrm>
          <a:prstGeom prst="rect">
            <a:avLst/>
          </a:prstGeom>
          <a:solidFill>
            <a:schemeClr val="tx1">
              <a:alpha val="60000"/>
            </a:schemeClr>
          </a:solidFill>
        </p:spPr>
      </p:pic>
      <p:pic>
        <p:nvPicPr>
          <p:cNvPr id="14" name="Picture 4" descr="index-hlglogo"/>
          <p:cNvPicPr>
            <a:picLocks noChangeAspect="1" noChangeArrowheads="1"/>
          </p:cNvPicPr>
          <p:nvPr/>
        </p:nvPicPr>
        <p:blipFill>
          <a:blip r:embed="rId2" cstate="print"/>
          <a:srcRect/>
          <a:stretch>
            <a:fillRect/>
          </a:stretch>
        </p:blipFill>
        <p:spPr bwMode="auto">
          <a:xfrm>
            <a:off x="8817201" y="26385"/>
            <a:ext cx="900378" cy="572883"/>
          </a:xfrm>
          <a:prstGeom prst="rect">
            <a:avLst/>
          </a:prstGeom>
          <a:solidFill>
            <a:schemeClr val="tx1">
              <a:alpha val="60000"/>
            </a:schemeClr>
          </a:solidFill>
        </p:spPr>
      </p:pic>
      <p:cxnSp>
        <p:nvCxnSpPr>
          <p:cNvPr id="15" name="Gerade Verbindung 14"/>
          <p:cNvCxnSpPr/>
          <p:nvPr/>
        </p:nvCxnSpPr>
        <p:spPr>
          <a:xfrm>
            <a:off x="4842132" y="0"/>
            <a:ext cx="0" cy="6858000"/>
          </a:xfrm>
          <a:prstGeom prst="line">
            <a:avLst/>
          </a:prstGeom>
          <a:ln w="50800">
            <a:solidFill>
              <a:schemeClr val="bg1"/>
            </a:solidFill>
          </a:ln>
        </p:spPr>
        <p:style>
          <a:lnRef idx="2">
            <a:schemeClr val="accent1"/>
          </a:lnRef>
          <a:fillRef idx="0">
            <a:schemeClr val="accent1"/>
          </a:fillRef>
          <a:effectRef idx="1">
            <a:schemeClr val="accent1"/>
          </a:effectRef>
          <a:fontRef idx="minor">
            <a:schemeClr val="tx1"/>
          </a:fontRef>
        </p:style>
      </p:cxnSp>
      <p:sp>
        <p:nvSpPr>
          <p:cNvPr id="11" name="Titel 1"/>
          <p:cNvSpPr>
            <a:spLocks noGrp="1"/>
          </p:cNvSpPr>
          <p:nvPr>
            <p:ph type="title"/>
          </p:nvPr>
        </p:nvSpPr>
        <p:spPr>
          <a:xfrm>
            <a:off x="5495365" y="599266"/>
            <a:ext cx="3065929" cy="1143000"/>
          </a:xfrm>
        </p:spPr>
        <p:txBody>
          <a:bodyPr>
            <a:noAutofit/>
          </a:bodyPr>
          <a:lstStyle/>
          <a:p>
            <a:r>
              <a:rPr lang="de-DE" sz="2000" dirty="0"/>
              <a:t>Kreative Produkte aus unserem Lateinunterricht</a:t>
            </a:r>
          </a:p>
        </p:txBody>
      </p:sp>
      <p:sp>
        <p:nvSpPr>
          <p:cNvPr id="12" name="Untertitel 2"/>
          <p:cNvSpPr txBox="1">
            <a:spLocks/>
          </p:cNvSpPr>
          <p:nvPr/>
        </p:nvSpPr>
        <p:spPr>
          <a:xfrm>
            <a:off x="5192396" y="2420471"/>
            <a:ext cx="4227670" cy="539782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de-DE" sz="1600" b="1" dirty="0">
              <a:solidFill>
                <a:schemeClr val="tx1"/>
              </a:solidFill>
            </a:endParaRPr>
          </a:p>
        </p:txBody>
      </p:sp>
      <p:sp>
        <p:nvSpPr>
          <p:cNvPr id="16" name="Untertitel 2"/>
          <p:cNvSpPr txBox="1">
            <a:spLocks/>
          </p:cNvSpPr>
          <p:nvPr/>
        </p:nvSpPr>
        <p:spPr>
          <a:xfrm>
            <a:off x="5192396" y="1742266"/>
            <a:ext cx="4227670" cy="539782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de-DE" sz="1600" dirty="0">
                <a:solidFill>
                  <a:schemeClr val="tx1"/>
                </a:solidFill>
              </a:rPr>
              <a:t>In unserem Lateinunterricht findet sich auch manchmal Zeit, kreativ zu arbeiten:</a:t>
            </a:r>
          </a:p>
          <a:p>
            <a:pPr algn="l"/>
            <a:r>
              <a:rPr lang="de-DE" sz="1600" dirty="0">
                <a:solidFill>
                  <a:schemeClr val="tx1"/>
                </a:solidFill>
              </a:rPr>
              <a:t>Auf den folgenden Seiten findet ihr ein paar Eindrücke:</a:t>
            </a:r>
          </a:p>
          <a:p>
            <a:pPr algn="l"/>
            <a:r>
              <a:rPr lang="de-DE" sz="1600" dirty="0">
                <a:solidFill>
                  <a:schemeClr val="tx1"/>
                </a:solidFill>
              </a:rPr>
              <a:t>Sei es über:</a:t>
            </a:r>
          </a:p>
          <a:p>
            <a:pPr algn="l">
              <a:buFontTx/>
              <a:buChar char="-"/>
            </a:pPr>
            <a:r>
              <a:rPr lang="de-DE" sz="1600" dirty="0">
                <a:solidFill>
                  <a:schemeClr val="tx1"/>
                </a:solidFill>
              </a:rPr>
              <a:t> ein Werbeplakat/einen Flyer/ ein Programmheft über den Circus </a:t>
            </a:r>
            <a:r>
              <a:rPr lang="de-DE" sz="1600" dirty="0" err="1">
                <a:solidFill>
                  <a:schemeClr val="tx1"/>
                </a:solidFill>
              </a:rPr>
              <a:t>Maximus</a:t>
            </a:r>
            <a:endParaRPr lang="de-DE" sz="1600" dirty="0">
              <a:solidFill>
                <a:schemeClr val="tx1"/>
              </a:solidFill>
            </a:endParaRPr>
          </a:p>
          <a:p>
            <a:pPr algn="l">
              <a:buFontTx/>
              <a:buChar char="-"/>
            </a:pPr>
            <a:r>
              <a:rPr lang="de-DE" sz="1600" dirty="0">
                <a:solidFill>
                  <a:schemeClr val="tx1"/>
                </a:solidFill>
              </a:rPr>
              <a:t> Darstellung von </a:t>
            </a:r>
            <a:r>
              <a:rPr lang="de-DE" sz="1600" dirty="0" err="1">
                <a:solidFill>
                  <a:schemeClr val="tx1"/>
                </a:solidFill>
              </a:rPr>
              <a:t>Gladiatorenkämpfen</a:t>
            </a:r>
            <a:r>
              <a:rPr lang="de-DE" sz="1600" dirty="0">
                <a:solidFill>
                  <a:schemeClr val="tx1"/>
                </a:solidFill>
              </a:rPr>
              <a:t> im  </a:t>
            </a:r>
            <a:r>
              <a:rPr lang="de-DE" sz="1600" dirty="0" err="1">
                <a:solidFill>
                  <a:schemeClr val="tx1"/>
                </a:solidFill>
              </a:rPr>
              <a:t>Kolosseum</a:t>
            </a:r>
            <a:endParaRPr lang="de-DE" sz="1600" dirty="0">
              <a:solidFill>
                <a:schemeClr val="tx1"/>
              </a:solidFill>
            </a:endParaRPr>
          </a:p>
          <a:p>
            <a:pPr algn="l">
              <a:buFontTx/>
              <a:buChar char="-"/>
            </a:pPr>
            <a:r>
              <a:rPr lang="de-DE" sz="1600" dirty="0">
                <a:solidFill>
                  <a:schemeClr val="tx1"/>
                </a:solidFill>
              </a:rPr>
              <a:t> einen Reisekatalog über Sizilien</a:t>
            </a:r>
          </a:p>
          <a:p>
            <a:pPr algn="l">
              <a:buFontTx/>
              <a:buChar char="-"/>
            </a:pPr>
            <a:r>
              <a:rPr lang="de-DE" sz="1600" dirty="0">
                <a:solidFill>
                  <a:schemeClr val="tx1"/>
                </a:solidFill>
              </a:rPr>
              <a:t>einen Comic über römische Geschichten</a:t>
            </a:r>
          </a:p>
          <a:p>
            <a:pPr algn="l">
              <a:buFontTx/>
              <a:buChar char="-"/>
            </a:pPr>
            <a:r>
              <a:rPr lang="de-DE" sz="1600" dirty="0">
                <a:solidFill>
                  <a:schemeClr val="tx1"/>
                </a:solidFill>
              </a:rPr>
              <a:t>Stammbaum  von König </a:t>
            </a:r>
            <a:r>
              <a:rPr lang="de-DE" sz="1600" dirty="0" err="1">
                <a:solidFill>
                  <a:schemeClr val="tx1"/>
                </a:solidFill>
              </a:rPr>
              <a:t>Latinus</a:t>
            </a:r>
            <a:endParaRPr lang="de-DE" sz="1600" dirty="0">
              <a:solidFill>
                <a:schemeClr val="tx1"/>
              </a:solidFill>
            </a:endParaRPr>
          </a:p>
          <a:p>
            <a:pPr algn="l">
              <a:buFontTx/>
              <a:buChar char="-"/>
            </a:pPr>
            <a:r>
              <a:rPr lang="de-DE" sz="1600" dirty="0">
                <a:solidFill>
                  <a:schemeClr val="tx1"/>
                </a:solidFill>
              </a:rPr>
              <a:t> ein Held und Königstellt sich vor – eine Plakaterstellung zu </a:t>
            </a:r>
            <a:r>
              <a:rPr lang="de-DE" sz="1600" dirty="0" err="1">
                <a:solidFill>
                  <a:schemeClr val="tx1"/>
                </a:solidFill>
              </a:rPr>
              <a:t>Theseus</a:t>
            </a:r>
            <a:endParaRPr lang="de-DE" sz="1600" dirty="0">
              <a:solidFill>
                <a:schemeClr val="tx1"/>
              </a:solidFill>
            </a:endParaRPr>
          </a:p>
          <a:p>
            <a:pPr algn="l">
              <a:buFontTx/>
              <a:buChar char="-"/>
            </a:pPr>
            <a:endParaRPr lang="de-DE" sz="1600" b="1" dirty="0">
              <a:solidFill>
                <a:schemeClr val="tx1"/>
              </a:solidFill>
            </a:endParaRPr>
          </a:p>
        </p:txBody>
      </p:sp>
      <p:sp>
        <p:nvSpPr>
          <p:cNvPr id="17" name="Titel 1"/>
          <p:cNvSpPr txBox="1">
            <a:spLocks/>
          </p:cNvSpPr>
          <p:nvPr/>
        </p:nvSpPr>
        <p:spPr>
          <a:xfrm>
            <a:off x="486013" y="6363727"/>
            <a:ext cx="3709469" cy="494273"/>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de-DE"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18" name="Titel 1"/>
          <p:cNvSpPr txBox="1">
            <a:spLocks/>
          </p:cNvSpPr>
          <p:nvPr/>
        </p:nvSpPr>
        <p:spPr>
          <a:xfrm>
            <a:off x="216994" y="6009144"/>
            <a:ext cx="4383367" cy="642668"/>
          </a:xfrm>
          <a:prstGeom prst="rect">
            <a:avLst/>
          </a:prstGeom>
        </p:spPr>
        <p:txBody>
          <a:bodyPr vert="horz" lIns="91440" tIns="45720" rIns="91440" bIns="45720" rtlCol="0" anchor="ctr">
            <a:normAutofit/>
          </a:bodyPr>
          <a:lstStyle/>
          <a:p>
            <a:pPr lvl="0" algn="ctr">
              <a:spcBef>
                <a:spcPct val="0"/>
              </a:spcBef>
            </a:pPr>
            <a:r>
              <a:rPr lang="de-DE" sz="1100" dirty="0">
                <a:latin typeface="+mj-lt"/>
                <a:ea typeface="+mj-ea"/>
                <a:cs typeface="+mj-cs"/>
              </a:rPr>
              <a:t>Weitere Informationen unter: </a:t>
            </a:r>
          </a:p>
          <a:p>
            <a:pPr lvl="0" algn="ctr">
              <a:spcBef>
                <a:spcPct val="0"/>
              </a:spcBef>
            </a:pPr>
            <a:r>
              <a:rPr lang="de-DE" sz="1100" dirty="0">
                <a:latin typeface="+mj-lt"/>
                <a:ea typeface="+mj-ea"/>
                <a:cs typeface="+mj-cs"/>
              </a:rPr>
              <a:t>https://www.hlg-do.de/schulprogramm/im-unterricht/sprachen?id=189:einfuehrung-latein&amp;catid=208</a:t>
            </a:r>
            <a:endParaRPr kumimoji="0" lang="de-DE" sz="11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121969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sz="3200" dirty="0"/>
              <a:t>Hier ein paar Eindrücke von unseren kreativen Ergebnissen im Lateinunterricht</a:t>
            </a:r>
          </a:p>
        </p:txBody>
      </p:sp>
      <p:pic>
        <p:nvPicPr>
          <p:cNvPr id="5" name="Picture 9" descr="Arena"/>
          <p:cNvPicPr>
            <a:picLocks noGrp="1" noChangeAspect="1" noChangeArrowheads="1"/>
          </p:cNvPicPr>
          <p:nvPr>
            <p:ph idx="1"/>
          </p:nvPr>
        </p:nvPicPr>
        <p:blipFill>
          <a:blip r:embed="rId2" cstate="print"/>
          <a:srcRect/>
          <a:stretch>
            <a:fillRect/>
          </a:stretch>
        </p:blipFill>
        <p:spPr bwMode="auto">
          <a:xfrm>
            <a:off x="5439097" y="1417245"/>
            <a:ext cx="2919406" cy="2189555"/>
          </a:xfrm>
          <a:prstGeom prst="rect">
            <a:avLst/>
          </a:prstGeom>
          <a:noFill/>
        </p:spPr>
      </p:pic>
      <p:pic>
        <p:nvPicPr>
          <p:cNvPr id="4" name="Grafik 3">
            <a:extLst>
              <a:ext uri="{FF2B5EF4-FFF2-40B4-BE49-F238E27FC236}">
                <a16:creationId xmlns:a16="http://schemas.microsoft.com/office/drawing/2014/main" id="{9A39856D-FBC3-4CE8-A5D4-F0B72A9E0FB4}"/>
              </a:ext>
            </a:extLst>
          </p:cNvPr>
          <p:cNvPicPr>
            <a:picLocks noChangeAspect="1"/>
          </p:cNvPicPr>
          <p:nvPr/>
        </p:nvPicPr>
        <p:blipFill>
          <a:blip r:embed="rId3"/>
          <a:stretch>
            <a:fillRect/>
          </a:stretch>
        </p:blipFill>
        <p:spPr>
          <a:xfrm>
            <a:off x="599440" y="1554536"/>
            <a:ext cx="3023156" cy="2124733"/>
          </a:xfrm>
          <a:prstGeom prst="rect">
            <a:avLst/>
          </a:prstGeom>
        </p:spPr>
      </p:pic>
      <p:pic>
        <p:nvPicPr>
          <p:cNvPr id="13" name="Grafik 12">
            <a:extLst>
              <a:ext uri="{FF2B5EF4-FFF2-40B4-BE49-F238E27FC236}">
                <a16:creationId xmlns:a16="http://schemas.microsoft.com/office/drawing/2014/main" id="{ABA1C509-C964-42D5-8156-74E3E5FF86C1}"/>
              </a:ext>
            </a:extLst>
          </p:cNvPr>
          <p:cNvPicPr>
            <a:picLocks noChangeAspect="1"/>
          </p:cNvPicPr>
          <p:nvPr/>
        </p:nvPicPr>
        <p:blipFill>
          <a:blip r:embed="rId4"/>
          <a:stretch>
            <a:fillRect/>
          </a:stretch>
        </p:blipFill>
        <p:spPr>
          <a:xfrm>
            <a:off x="486013" y="4075127"/>
            <a:ext cx="3693955" cy="2643464"/>
          </a:xfrm>
          <a:prstGeom prst="rect">
            <a:avLst/>
          </a:prstGeom>
        </p:spPr>
      </p:pic>
      <p:pic>
        <p:nvPicPr>
          <p:cNvPr id="15" name="Grafik 14">
            <a:extLst>
              <a:ext uri="{FF2B5EF4-FFF2-40B4-BE49-F238E27FC236}">
                <a16:creationId xmlns:a16="http://schemas.microsoft.com/office/drawing/2014/main" id="{36945E3A-501B-4DD8-B601-4BEE9A0F72F5}"/>
              </a:ext>
            </a:extLst>
          </p:cNvPr>
          <p:cNvPicPr>
            <a:picLocks noChangeAspect="1"/>
          </p:cNvPicPr>
          <p:nvPr/>
        </p:nvPicPr>
        <p:blipFill>
          <a:blip r:embed="rId5"/>
          <a:stretch>
            <a:fillRect/>
          </a:stretch>
        </p:blipFill>
        <p:spPr>
          <a:xfrm rot="16200000">
            <a:off x="5564269" y="3189660"/>
            <a:ext cx="2902422" cy="41554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a:extLst>
              <a:ext uri="{FF2B5EF4-FFF2-40B4-BE49-F238E27FC236}">
                <a16:creationId xmlns:a16="http://schemas.microsoft.com/office/drawing/2014/main" id="{1228F927-BD2E-4CCF-8B8D-A3AEA6A8E5DA}"/>
              </a:ext>
            </a:extLst>
          </p:cNvPr>
          <p:cNvPicPr>
            <a:picLocks noGrp="1" noChangeAspect="1"/>
          </p:cNvPicPr>
          <p:nvPr>
            <p:ph idx="1"/>
          </p:nvPr>
        </p:nvPicPr>
        <p:blipFill>
          <a:blip r:embed="rId2"/>
          <a:stretch>
            <a:fillRect/>
          </a:stretch>
        </p:blipFill>
        <p:spPr>
          <a:xfrm rot="16200000">
            <a:off x="5372047" y="683313"/>
            <a:ext cx="3022119" cy="2143172"/>
          </a:xfrm>
          <a:prstGeom prst="rect">
            <a:avLst/>
          </a:prstGeom>
        </p:spPr>
      </p:pic>
      <p:pic>
        <p:nvPicPr>
          <p:cNvPr id="7" name="Grafik 6">
            <a:extLst>
              <a:ext uri="{FF2B5EF4-FFF2-40B4-BE49-F238E27FC236}">
                <a16:creationId xmlns:a16="http://schemas.microsoft.com/office/drawing/2014/main" id="{3E89A73A-A028-45D1-ACB1-132705A758BE}"/>
              </a:ext>
            </a:extLst>
          </p:cNvPr>
          <p:cNvPicPr>
            <a:picLocks noChangeAspect="1"/>
          </p:cNvPicPr>
          <p:nvPr/>
        </p:nvPicPr>
        <p:blipFill>
          <a:blip r:embed="rId3"/>
          <a:stretch>
            <a:fillRect/>
          </a:stretch>
        </p:blipFill>
        <p:spPr>
          <a:xfrm rot="5400000">
            <a:off x="-212334" y="1177875"/>
            <a:ext cx="5250666" cy="4074161"/>
          </a:xfrm>
          <a:prstGeom prst="rect">
            <a:avLst/>
          </a:prstGeom>
        </p:spPr>
      </p:pic>
      <p:pic>
        <p:nvPicPr>
          <p:cNvPr id="9" name="Grafik 8">
            <a:extLst>
              <a:ext uri="{FF2B5EF4-FFF2-40B4-BE49-F238E27FC236}">
                <a16:creationId xmlns:a16="http://schemas.microsoft.com/office/drawing/2014/main" id="{54CC2F2B-434A-4457-ADF3-3509C0E4EE2F}"/>
              </a:ext>
            </a:extLst>
          </p:cNvPr>
          <p:cNvPicPr>
            <a:picLocks noChangeAspect="1"/>
          </p:cNvPicPr>
          <p:nvPr/>
        </p:nvPicPr>
        <p:blipFill>
          <a:blip r:embed="rId4"/>
          <a:stretch>
            <a:fillRect/>
          </a:stretch>
        </p:blipFill>
        <p:spPr>
          <a:xfrm rot="16200000">
            <a:off x="5404372" y="2674189"/>
            <a:ext cx="3274766" cy="4605178"/>
          </a:xfrm>
          <a:prstGeom prst="rect">
            <a:avLst/>
          </a:prstGeom>
        </p:spPr>
      </p:pic>
    </p:spTree>
    <p:extLst>
      <p:ext uri="{BB962C8B-B14F-4D97-AF65-F5344CB8AC3E}">
        <p14:creationId xmlns:p14="http://schemas.microsoft.com/office/powerpoint/2010/main" val="1168100738"/>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1387</Words>
  <Application>Microsoft Office PowerPoint</Application>
  <PresentationFormat>Benutzerdefiniert</PresentationFormat>
  <Paragraphs>106</Paragraphs>
  <Slides>9</Slides>
  <Notes>3</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9</vt:i4>
      </vt:variant>
    </vt:vector>
  </HeadingPairs>
  <TitlesOfParts>
    <vt:vector size="12" baseType="lpstr">
      <vt:lpstr>Arial</vt:lpstr>
      <vt:lpstr>Calibri</vt:lpstr>
      <vt:lpstr>Office-Design</vt:lpstr>
      <vt:lpstr>PowerPoint-Präsentation</vt:lpstr>
      <vt:lpstr>Latein am HLG – eine bewährte Wahl</vt:lpstr>
      <vt:lpstr>PowerPoint-Präsentation</vt:lpstr>
      <vt:lpstr>PowerPoint-Präsentation</vt:lpstr>
      <vt:lpstr>PowerPoint-Präsentation</vt:lpstr>
      <vt:lpstr>Latein am HLG</vt:lpstr>
      <vt:lpstr>Kreative Produkte aus unserem Lateinunterricht</vt:lpstr>
      <vt:lpstr>Hier ein paar Eindrücke von unseren kreativen Ergebnissen im Lateinunterricht</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Latein am HLG – eine bewährte Wahl</dc:title>
  <dc:creator>P T</dc:creator>
  <cp:lastModifiedBy>Caroline Rawohl</cp:lastModifiedBy>
  <cp:revision>54</cp:revision>
  <cp:lastPrinted>2015-02-17T22:22:05Z</cp:lastPrinted>
  <dcterms:created xsi:type="dcterms:W3CDTF">2015-02-06T09:22:02Z</dcterms:created>
  <dcterms:modified xsi:type="dcterms:W3CDTF">2020-11-12T21:03:45Z</dcterms:modified>
</cp:coreProperties>
</file>